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69"/>
  </p:sldMasterIdLst>
  <p:notesMasterIdLst>
    <p:notesMasterId r:id="rId98"/>
  </p:notesMasterIdLst>
  <p:handoutMasterIdLst>
    <p:handoutMasterId r:id="rId99"/>
  </p:handoutMasterIdLst>
  <p:sldIdLst>
    <p:sldId id="789" r:id="rId70"/>
    <p:sldId id="821" r:id="rId71"/>
    <p:sldId id="793" r:id="rId72"/>
    <p:sldId id="796" r:id="rId73"/>
    <p:sldId id="795" r:id="rId74"/>
    <p:sldId id="799" r:id="rId75"/>
    <p:sldId id="797" r:id="rId76"/>
    <p:sldId id="804" r:id="rId77"/>
    <p:sldId id="819" r:id="rId78"/>
    <p:sldId id="801" r:id="rId79"/>
    <p:sldId id="817" r:id="rId80"/>
    <p:sldId id="820" r:id="rId81"/>
    <p:sldId id="822" r:id="rId82"/>
    <p:sldId id="823" r:id="rId83"/>
    <p:sldId id="824" r:id="rId84"/>
    <p:sldId id="825" r:id="rId85"/>
    <p:sldId id="800" r:id="rId86"/>
    <p:sldId id="806" r:id="rId87"/>
    <p:sldId id="808" r:id="rId88"/>
    <p:sldId id="809" r:id="rId89"/>
    <p:sldId id="810" r:id="rId90"/>
    <p:sldId id="701" r:id="rId91"/>
    <p:sldId id="813" r:id="rId92"/>
    <p:sldId id="815" r:id="rId93"/>
    <p:sldId id="816" r:id="rId94"/>
    <p:sldId id="805" r:id="rId95"/>
    <p:sldId id="739" r:id="rId96"/>
    <p:sldId id="728"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B4AA3D15-D40E-F045-BF5E-0FA76BA4CC6D}">
          <p14:sldIdLst>
            <p14:sldId id="789"/>
          </p14:sldIdLst>
        </p14:section>
        <p14:section name="YOUR PRESENATATION" id="{88A75BE7-9891-0649-8603-A4248CBF5D51}">
          <p14:sldIdLst>
            <p14:sldId id="821"/>
            <p14:sldId id="793"/>
            <p14:sldId id="796"/>
            <p14:sldId id="795"/>
            <p14:sldId id="799"/>
            <p14:sldId id="797"/>
            <p14:sldId id="804"/>
            <p14:sldId id="819"/>
            <p14:sldId id="801"/>
            <p14:sldId id="817"/>
            <p14:sldId id="820"/>
            <p14:sldId id="822"/>
            <p14:sldId id="823"/>
            <p14:sldId id="824"/>
            <p14:sldId id="825"/>
            <p14:sldId id="800"/>
            <p14:sldId id="806"/>
            <p14:sldId id="808"/>
            <p14:sldId id="809"/>
            <p14:sldId id="810"/>
            <p14:sldId id="701"/>
            <p14:sldId id="813"/>
            <p14:sldId id="815"/>
            <p14:sldId id="816"/>
            <p14:sldId id="805"/>
          </p14:sldIdLst>
        </p14:section>
        <p14:section name="Walk-Out" id="{E1C5B446-A4D8-DA45-AB19-A4578A7B68EC}">
          <p14:sldIdLst>
            <p14:sldId id="739"/>
            <p14:sldId id="728"/>
          </p14:sldIdLst>
        </p14:section>
        <p14:section name="2022 Esri Dev Summit" id="{9384B04E-CB95-D647-BA34-75E7A6BE993D}">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3F7"/>
    <a:srgbClr val="00EC86"/>
    <a:srgbClr val="01114F"/>
    <a:srgbClr val="027ECF"/>
    <a:srgbClr val="C9F2FF"/>
    <a:srgbClr val="FFFFFF"/>
    <a:srgbClr val="828218"/>
    <a:srgbClr val="828219"/>
    <a:srgbClr val="C830A0"/>
    <a:srgbClr val="E24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56" autoAdjust="0"/>
    <p:restoredTop sz="94687"/>
  </p:normalViewPr>
  <p:slideViewPr>
    <p:cSldViewPr snapToGrid="0">
      <p:cViewPr varScale="1">
        <p:scale>
          <a:sx n="75" d="100"/>
          <a:sy n="75" d="100"/>
        </p:scale>
        <p:origin x="1200" y="176"/>
      </p:cViewPr>
      <p:guideLst>
        <p:guide orient="horz" pos="430"/>
        <p:guide orient="horz" pos="3888"/>
        <p:guide pos="576"/>
        <p:guide pos="7104"/>
        <p:guide pos="431"/>
        <p:guide pos="7247"/>
      </p:guideLst>
    </p:cSldViewPr>
  </p:slideViewPr>
  <p:notesTextViewPr>
    <p:cViewPr>
      <p:scale>
        <a:sx n="125" d="100"/>
        <a:sy n="125"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21.xml"/><Relationship Id="rId95" Type="http://schemas.openxmlformats.org/officeDocument/2006/relationships/slide" Target="slides/slide2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0" Type="http://schemas.openxmlformats.org/officeDocument/2006/relationships/slide" Target="slides/slide11.xml"/><Relationship Id="rId85" Type="http://schemas.openxmlformats.org/officeDocument/2006/relationships/slide" Target="slides/slide16.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8.xml"/><Relationship Id="rId100"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93" Type="http://schemas.openxmlformats.org/officeDocument/2006/relationships/slide" Target="slides/slide24.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2022 Esri Developer Summit</a:t>
            </a:r>
          </a:p>
        </p:txBody>
      </p:sp>
      <p:sp>
        <p:nvSpPr>
          <p:cNvPr id="4" name="Slide Number Placeholder 3"/>
          <p:cNvSpPr>
            <a:spLocks noGrp="1"/>
          </p:cNvSpPr>
          <p:nvPr>
            <p:ph type="sldNum" sz="quarter" idx="5"/>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99510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121565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61585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7099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842341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56936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193201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1349112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84234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06847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6936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471225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4183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208688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6478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70576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89032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820178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490268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187624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80801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1131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34591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5112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6626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45595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12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40172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600" b="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rgbClr val="C3E3F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9" name="Picture 8" descr="Esri logo with The Science of Where tagline">
            <a:extLst>
              <a:ext uri="{FF2B5EF4-FFF2-40B4-BE49-F238E27FC236}">
                <a16:creationId xmlns:a16="http://schemas.microsoft.com/office/drawing/2014/main" id="{BAE1F197-8276-8D41-95D6-51EDCC85066F}"/>
              </a:ext>
            </a:extLst>
          </p:cNvPr>
          <p:cNvPicPr>
            <a:picLocks noChangeAspect="1"/>
          </p:cNvPicPr>
          <p:nvPr userDrawn="1"/>
        </p:nvPicPr>
        <p:blipFill>
          <a:blip r:embed="rId2" cstate="screen">
            <a:alphaModFix amt="75000"/>
            <a:extLst>
              <a:ext uri="{28A0092B-C50C-407E-A947-70E740481C1C}">
                <a14:useLocalDpi xmlns:a14="http://schemas.microsoft.com/office/drawing/2010/main"/>
              </a:ext>
            </a:extLst>
          </a:blip>
          <a:stretch>
            <a:fillRect/>
          </a:stretch>
        </p:blipFill>
        <p:spPr>
          <a:xfrm>
            <a:off x="9542736" y="395608"/>
            <a:ext cx="2392198" cy="739642"/>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flip="none" rotWithShape="1">
          <a:gsLst>
            <a:gs pos="38000">
              <a:srgbClr val="064D9E"/>
            </a:gs>
            <a:gs pos="55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6872" y="3980828"/>
            <a:ext cx="4427728"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2" y="2462092"/>
            <a:ext cx="4427728"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Demo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
        <p:nvSpPr>
          <p:cNvPr id="8" name="Picture Placeholder 8">
            <a:extLst>
              <a:ext uri="{FF2B5EF4-FFF2-40B4-BE49-F238E27FC236}">
                <a16:creationId xmlns:a16="http://schemas.microsoft.com/office/drawing/2014/main" id="{A4DFB064-9EBB-CE43-A484-6B2123001EC1}"/>
              </a:ext>
            </a:extLst>
          </p:cNvPr>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Tree>
    <p:extLst>
      <p:ext uri="{BB962C8B-B14F-4D97-AF65-F5344CB8AC3E}">
        <p14:creationId xmlns:p14="http://schemas.microsoft.com/office/powerpoint/2010/main" val="203819697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sri">
    <p:bg>
      <p:bgPr>
        <a:gradFill flip="none" rotWithShape="1">
          <a:gsLst>
            <a:gs pos="0">
              <a:srgbClr val="002859"/>
            </a:gs>
            <a:gs pos="100000">
              <a:srgbClr val="002859"/>
            </a:gs>
            <a:gs pos="55000">
              <a:srgbClr val="064D9E"/>
            </a:gs>
            <a:gs pos="38000">
              <a:srgbClr val="064D9E"/>
            </a:gs>
          </a:gsLst>
          <a:lin ang="5400000" scaled="0"/>
          <a:tileRect/>
        </a:gradFill>
        <a:effectLst/>
      </p:bgPr>
    </p:bg>
    <p:spTree>
      <p:nvGrpSpPr>
        <p:cNvPr id="1" name=""/>
        <p:cNvGrpSpPr/>
        <p:nvPr/>
      </p:nvGrpSpPr>
      <p:grpSpPr>
        <a:xfrm>
          <a:off x="0" y="0"/>
          <a:ext cx="0" cy="0"/>
          <a:chOff x="0" y="0"/>
          <a:chExt cx="0" cy="0"/>
        </a:xfrm>
      </p:grpSpPr>
      <p:pic>
        <p:nvPicPr>
          <p:cNvPr id="3" name="Picture 2" descr="large Esri logo with The Science of Where tagline">
            <a:extLst>
              <a:ext uri="{FF2B5EF4-FFF2-40B4-BE49-F238E27FC236}">
                <a16:creationId xmlns:a16="http://schemas.microsoft.com/office/drawing/2014/main" id="{9496024E-64D0-4946-9D72-1637B8F523E6}"/>
              </a:ext>
            </a:extLst>
          </p:cNvPr>
          <p:cNvPicPr>
            <a:picLocks noChangeAspect="1"/>
          </p:cNvPicPr>
          <p:nvPr userDrawn="1"/>
        </p:nvPicPr>
        <p:blipFill>
          <a:blip r:embed="rId2"/>
          <a:stretch>
            <a:fillRect/>
          </a:stretch>
        </p:blipFill>
        <p:spPr>
          <a:xfrm>
            <a:off x="3059008" y="2489995"/>
            <a:ext cx="6073984"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nchor="b"/>
          <a:lstStyle>
            <a:lvl1pPr>
              <a:defRPr sz="3000"/>
            </a:lvl1pPr>
          </a:lstStyle>
          <a:p>
            <a:r>
              <a:rPr lang="en-US" dirty="0"/>
              <a:t>Click to Edit Title</a:t>
            </a:r>
          </a:p>
        </p:txBody>
      </p:sp>
      <p:sp>
        <p:nvSpPr>
          <p:cNvPr id="5" name="Content Placeholder 4"/>
          <p:cNvSpPr>
            <a:spLocks noGrp="1"/>
          </p:cNvSpPr>
          <p:nvPr>
            <p:ph sz="quarter" idx="10" hasCustomPrompt="1"/>
          </p:nvPr>
        </p:nvSpPr>
        <p:spPr>
          <a:xfrm>
            <a:off x="914400" y="2057400"/>
            <a:ext cx="10369296" cy="3429000"/>
          </a:xfrm>
        </p:spPr>
        <p:txBody>
          <a:bodyPr/>
          <a:lstStyle/>
          <a:p>
            <a:pPr lvl="0"/>
            <a:r>
              <a:rPr lang="en-US" dirty="0"/>
              <a:t>Click to Edit Text</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lstStyle>
            <a:lvl1pPr>
              <a:defRPr lang="en-US" sz="3000" b="0" kern="1200" spc="0" dirty="0" smtClean="0">
                <a:solidFill>
                  <a:schemeClr val="tx1"/>
                </a:solidFill>
                <a:latin typeface="+mj-lt"/>
                <a:ea typeface="+mj-ea"/>
                <a:cs typeface="Arial"/>
              </a:defRPr>
            </a:lvl1pPr>
          </a:lstStyle>
          <a:p>
            <a:r>
              <a:rPr lang="en-US" dirty="0"/>
              <a:t>Click to Edit Title</a:t>
            </a:r>
          </a:p>
        </p:txBody>
      </p:sp>
      <p:sp>
        <p:nvSpPr>
          <p:cNvPr id="8" name="Text Placeholder 7"/>
          <p:cNvSpPr>
            <a:spLocks noGrp="1"/>
          </p:cNvSpPr>
          <p:nvPr>
            <p:ph type="body" sz="quarter" idx="11" hasCustomPrompt="1"/>
          </p:nvPr>
        </p:nvSpPr>
        <p:spPr>
          <a:xfrm>
            <a:off x="914400" y="1399032"/>
            <a:ext cx="10369296" cy="276999"/>
          </a:xfrm>
        </p:spPr>
        <p:txBody>
          <a:bodyPr anchor="t" anchorCtr="0">
            <a:spAutoFit/>
          </a:bodyPr>
          <a:lstStyle>
            <a:lvl1pPr marL="0" indent="0">
              <a:spcBef>
                <a:spcPts val="0"/>
              </a:spcBef>
              <a:spcAft>
                <a:spcPts val="0"/>
              </a:spcAft>
              <a:buNone/>
              <a:defRPr sz="1800">
                <a:solidFill>
                  <a:srgbClr val="C3E3F7"/>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hasCustomPrompt="1"/>
          </p:nvPr>
        </p:nvSpPr>
        <p:spPr>
          <a:xfrm>
            <a:off x="914400" y="2057400"/>
            <a:ext cx="10369296" cy="3427413"/>
          </a:xfrm>
        </p:spPr>
        <p:txBody>
          <a:bodyPr/>
          <a:lstStyle/>
          <a:p>
            <a:pPr lvl="0"/>
            <a:r>
              <a:rPr lang="en-US" dirty="0"/>
              <a:t>Click to Edit Text</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57200"/>
          </a:xfrm>
          <a:noFill/>
        </p:spPr>
        <p:txBody>
          <a:bodyPr vert="horz" wrap="square" lIns="0" tIns="0" rIns="0" bIns="0" rtlCol="0" anchor="b">
            <a:spAutoFit/>
          </a:bodyPr>
          <a:lstStyle>
            <a:lvl1pPr>
              <a:defRPr lang="en-US" b="0" dirty="0"/>
            </a:lvl1pPr>
          </a:lstStyle>
          <a:p>
            <a:pPr lvl="0"/>
            <a:r>
              <a:rPr lang="en-US" dirty="0"/>
              <a:t>Click to Edit Title</a:t>
            </a:r>
          </a:p>
        </p:txBody>
      </p:sp>
      <p:sp>
        <p:nvSpPr>
          <p:cNvPr id="4" name="Content Placeholder 3"/>
          <p:cNvSpPr>
            <a:spLocks noGrp="1"/>
          </p:cNvSpPr>
          <p:nvPr>
            <p:ph sz="half" idx="2" hasCustomPrompt="1"/>
          </p:nvPr>
        </p:nvSpPr>
        <p:spPr>
          <a:xfrm>
            <a:off x="914400" y="20574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914400" y="6177085"/>
            <a:ext cx="10599358" cy="215444"/>
          </a:xfrm>
        </p:spPr>
        <p:txBody>
          <a:bodyPr wrap="square"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14400" y="914400"/>
            <a:ext cx="10369296" cy="457200"/>
          </a:xfrm>
        </p:spPr>
        <p:txBody>
          <a:bodyPr/>
          <a:lstStyle>
            <a:lvl1pPr>
              <a:defRPr b="0"/>
            </a:lvl1pPr>
          </a:lstStyle>
          <a:p>
            <a:r>
              <a:rPr lang="en-US" dirty="0"/>
              <a:t>Click to Edit Title</a:t>
            </a:r>
          </a:p>
        </p:txBody>
      </p:sp>
      <p:sp>
        <p:nvSpPr>
          <p:cNvPr id="9" name="Content Placeholder 21"/>
          <p:cNvSpPr>
            <a:spLocks noGrp="1"/>
          </p:cNvSpPr>
          <p:nvPr>
            <p:ph sz="quarter" idx="18" hasCustomPrompt="1"/>
          </p:nvPr>
        </p:nvSpPr>
        <p:spPr>
          <a:xfrm>
            <a:off x="914400" y="2057400"/>
            <a:ext cx="10369296" cy="3429000"/>
          </a:xfrm>
        </p:spPr>
        <p:txBody>
          <a:bodyPr/>
          <a:lstStyle/>
          <a:p>
            <a:pPr lvl="0"/>
            <a:r>
              <a:rPr lang="en-US" dirty="0"/>
              <a:t>Click to Edit Text</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914400" y="1399031"/>
            <a:ext cx="10369296" cy="276999"/>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800" b="0" kern="1200" dirty="0" smtClean="0">
                <a:solidFill>
                  <a:srgbClr val="C3E3F7"/>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914400" y="6185356"/>
            <a:ext cx="10597896" cy="215444"/>
          </a:xfrm>
        </p:spPr>
        <p:txBody>
          <a:bodyPr wrap="square"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3/8/22</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flip="none" rotWithShape="1">
          <a:gsLst>
            <a:gs pos="75000">
              <a:srgbClr val="0C4799"/>
            </a:gs>
            <a:gs pos="10000">
              <a:srgbClr val="008BDD"/>
            </a:gs>
          </a:gsLst>
          <a:lin ang="81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a:lvl1pPr>
          </a:lstStyle>
          <a:p>
            <a:r>
              <a:rPr lang="en-US" dirty="0"/>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3/8/22</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gradFill flip="none" rotWithShape="1">
          <a:gsLst>
            <a:gs pos="55000">
              <a:srgbClr val="064D9E"/>
            </a:gs>
            <a:gs pos="38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683722"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92684995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5000">
              <a:srgbClr val="0C4799"/>
            </a:gs>
            <a:gs pos="10000">
              <a:srgbClr val="008DDE"/>
            </a:gs>
          </a:gsLst>
          <a:lin ang="81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10369296" cy="461665"/>
          </a:xfrm>
          <a:prstGeom prst="rect">
            <a:avLst/>
          </a:prstGeom>
          <a:noFill/>
        </p:spPr>
        <p:txBody>
          <a:bodyPr vert="horz" wrap="square" lIns="0" tIns="0" rIns="0" bIns="0" rtlCol="0" anchor="b">
            <a:spAutoFit/>
          </a:bodyPr>
          <a:lstStyle/>
          <a:p>
            <a:r>
              <a:rPr lang="en-US" dirty="0"/>
              <a:t>Click to Edit Title</a:t>
            </a:r>
          </a:p>
        </p:txBody>
      </p:sp>
      <p:sp>
        <p:nvSpPr>
          <p:cNvPr id="3" name="Text Placeholder 2"/>
          <p:cNvSpPr>
            <a:spLocks noGrp="1"/>
          </p:cNvSpPr>
          <p:nvPr>
            <p:ph type="body" idx="1"/>
          </p:nvPr>
        </p:nvSpPr>
        <p:spPr>
          <a:xfrm>
            <a:off x="914400" y="2057400"/>
            <a:ext cx="10361957" cy="3429000"/>
          </a:xfrm>
          <a:prstGeom prst="rect">
            <a:avLst/>
          </a:prstGeom>
          <a:noFill/>
        </p:spPr>
        <p:txBody>
          <a:bodyPr vert="horz" lIns="0" tIns="0" rIns="0" bIns="0" rtlCol="0">
            <a:noAutofit/>
          </a:bodyPr>
          <a:lstStyle/>
          <a:p>
            <a:pPr lvl="0"/>
            <a:r>
              <a:rPr lang="en-US" dirty="0"/>
              <a:t>Click to Edit Text</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3/8/22</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22" r:id="rId9"/>
    <p:sldLayoutId id="2147486823" r:id="rId10"/>
    <p:sldLayoutId id="2147486811" r:id="rId11"/>
    <p:sldLayoutId id="2147486812" r:id="rId12"/>
    <p:sldLayoutId id="2147486816" r:id="rId13"/>
  </p:sldLayoutIdLst>
  <p:transition spd="med">
    <p:fade/>
  </p:transition>
  <p:hf sldNum="0" hdr="0" ftr="0" dt="0"/>
  <p:txStyles>
    <p:title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p:titleStyle>
    <p:body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define%20smart%20form,%20locally,%20on%20the%20feature%20layer%20itself%20/%20https:/developers.arcgis.com/web-map-specification/objects/formInf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hyperlink" Target="https://developers.arcgis.com/javascript/latest/sample-code/sketch-viewmodel-styler/liv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s://jsbin.com/rihotowura/1/edit?html,outpu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hyperlink" Target="https://codepen.io/banuelosj/pen/OJOqqKb?editors=11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rest/services-reference/enterprise/feature-service.ht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evelopers.arcgis.com/rest/services-reference/enterprise/apply-edits-feature-service-layer-.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evelopers.arcgis.com/javascript/latest/api-reference/esri-layers-FeatureLayer.html#applyEdi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s.arcgis.com/javascript/latest/api-reference/esri-form-ExpressionInfo.html" TargetMode="External"/><Relationship Id="rId3" Type="http://schemas.openxmlformats.org/officeDocument/2006/relationships/image" Target="../media/image11.png"/><Relationship Id="rId7" Type="http://schemas.openxmlformats.org/officeDocument/2006/relationships/hyperlink" Target="https://developers.arcgis.com/javascript/latest/api-reference/esri-form-elements-inputs-RadioButtonsInput.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developers.arcgis.com/javascript/latest/api-reference/esri-form-elements-Element.html" TargetMode="External"/><Relationship Id="rId5" Type="http://schemas.openxmlformats.org/officeDocument/2006/relationships/hyperlink" Target="https://developers.arcgis.com/javascript/latest/api-reference/esri-form-FormTemplate.html" TargetMode="External"/><Relationship Id="rId4" Type="http://schemas.openxmlformats.org/officeDocument/2006/relationships/hyperlink" Target="https://hgonzago.esri.com/javascript/latest/api-reference/esri-widgets-Editor.html#typedefinitions-summary" TargetMode="Externa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5B37E60-D63E-5B49-9924-36771DDDE56E}"/>
              </a:ext>
            </a:extLst>
          </p:cNvPr>
          <p:cNvGrpSpPr/>
          <p:nvPr/>
        </p:nvGrpSpPr>
        <p:grpSpPr>
          <a:xfrm>
            <a:off x="0" y="-1"/>
            <a:ext cx="12192000" cy="6858002"/>
            <a:chOff x="0" y="-1"/>
            <a:chExt cx="12192000" cy="6858002"/>
          </a:xfrm>
        </p:grpSpPr>
        <p:sp>
          <p:nvSpPr>
            <p:cNvPr id="15" name="Rectangle 14">
              <a:extLst>
                <a:ext uri="{FF2B5EF4-FFF2-40B4-BE49-F238E27FC236}">
                  <a16:creationId xmlns:a16="http://schemas.microsoft.com/office/drawing/2014/main" id="{1E04D4E3-6A10-FA40-8B2E-0950CDE416F5}"/>
                </a:ext>
              </a:extLst>
            </p:cNvPr>
            <p:cNvSpPr/>
            <p:nvPr/>
          </p:nvSpPr>
          <p:spPr bwMode="auto">
            <a:xfrm>
              <a:off x="0" y="-1"/>
              <a:ext cx="12192000" cy="6858001"/>
            </a:xfrm>
            <a:prstGeom prst="rect">
              <a:avLst/>
            </a:prstGeom>
            <a:gradFill flip="none" rotWithShape="1">
              <a:gsLst>
                <a:gs pos="68000">
                  <a:srgbClr val="0B1A38">
                    <a:alpha val="0"/>
                  </a:srgbClr>
                </a:gs>
                <a:gs pos="100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4" name="Rectangle 3">
              <a:extLst>
                <a:ext uri="{FF2B5EF4-FFF2-40B4-BE49-F238E27FC236}">
                  <a16:creationId xmlns:a16="http://schemas.microsoft.com/office/drawing/2014/main" id="{3C5283A1-AB2C-AE47-9C3F-300748917555}"/>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4" name="Picture 13">
              <a:extLst>
                <a:ext uri="{FF2B5EF4-FFF2-40B4-BE49-F238E27FC236}">
                  <a16:creationId xmlns:a16="http://schemas.microsoft.com/office/drawing/2014/main" id="{B94452B5-C579-294C-8F58-3D5089D0AA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14040" y="0"/>
              <a:ext cx="7577959" cy="6858000"/>
            </a:xfrm>
            <a:prstGeom prst="rect">
              <a:avLst/>
            </a:prstGeom>
          </p:spPr>
        </p:pic>
        <p:sp>
          <p:nvSpPr>
            <p:cNvPr id="90" name="DEV 2022">
              <a:extLst>
                <a:ext uri="{FF2B5EF4-FFF2-40B4-BE49-F238E27FC236}">
                  <a16:creationId xmlns:a16="http://schemas.microsoft.com/office/drawing/2014/main" id="{2E9B2769-9AC6-4F49-9068-89159E6DB466}"/>
                </a:ext>
              </a:extLst>
            </p:cNvPr>
            <p:cNvSpPr txBox="1">
              <a:spLocks/>
            </p:cNvSpPr>
            <p:nvPr/>
          </p:nvSpPr>
          <p:spPr bwMode="white">
            <a:xfrm>
              <a:off x="1362073" y="6034895"/>
              <a:ext cx="4329425" cy="606772"/>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lnSpc>
                  <a:spcPct val="90000"/>
                </a:lnSpc>
                <a:spcAft>
                  <a:spcPts val="0"/>
                </a:spcAft>
              </a:pPr>
              <a:r>
                <a:rPr lang="en-US" sz="1600" b="1" i="1" dirty="0">
                  <a:solidFill>
                    <a:srgbClr val="C3E3F7">
                      <a:alpha val="50000"/>
                    </a:srgbClr>
                  </a:solidFill>
                </a:rPr>
                <a:t>2022 ESRI DEVELOPER SUMMIT</a:t>
              </a:r>
              <a:endParaRPr lang="en-US" sz="1600" i="1" dirty="0">
                <a:solidFill>
                  <a:srgbClr val="C3E3F7">
                    <a:alpha val="50000"/>
                  </a:srgbClr>
                </a:solidFill>
              </a:endParaRPr>
            </a:p>
          </p:txBody>
        </p:sp>
        <p:pic>
          <p:nvPicPr>
            <p:cNvPr id="32" name="Picture 31">
              <a:extLst>
                <a:ext uri="{FF2B5EF4-FFF2-40B4-BE49-F238E27FC236}">
                  <a16:creationId xmlns:a16="http://schemas.microsoft.com/office/drawing/2014/main" id="{E3AFC92E-593E-8240-BD21-2E5955FC390F}"/>
                </a:ext>
              </a:extLst>
            </p:cNvPr>
            <p:cNvPicPr>
              <a:picLocks noChangeAspect="1"/>
            </p:cNvPicPr>
            <p:nvPr/>
          </p:nvPicPr>
          <p:blipFill>
            <a:blip r:embed="rId4" cstate="screen">
              <a:alphaModFix amt="55000"/>
              <a:extLst>
                <a:ext uri="{28A0092B-C50C-407E-A947-70E740481C1C}">
                  <a14:useLocalDpi xmlns:a14="http://schemas.microsoft.com/office/drawing/2010/main"/>
                </a:ext>
              </a:extLst>
            </a:blip>
            <a:srcRect/>
            <a:stretch/>
          </p:blipFill>
          <p:spPr>
            <a:xfrm>
              <a:off x="822484" y="654271"/>
              <a:ext cx="2007343" cy="620648"/>
            </a:xfrm>
            <a:prstGeom prst="rect">
              <a:avLst/>
            </a:prstGeom>
          </p:spPr>
        </p:pic>
      </p:grpSp>
      <p:sp>
        <p:nvSpPr>
          <p:cNvPr id="3" name="Subtitle 2">
            <a:extLst>
              <a:ext uri="{FF2B5EF4-FFF2-40B4-BE49-F238E27FC236}">
                <a16:creationId xmlns:a16="http://schemas.microsoft.com/office/drawing/2014/main" id="{2B34C910-E2D3-6A4B-8541-EC7FBFBB1FFC}"/>
              </a:ext>
            </a:extLst>
          </p:cNvPr>
          <p:cNvSpPr>
            <a:spLocks noGrp="1"/>
          </p:cNvSpPr>
          <p:nvPr>
            <p:ph type="subTitle" idx="1"/>
          </p:nvPr>
        </p:nvSpPr>
        <p:spPr>
          <a:xfrm>
            <a:off x="1371601" y="3543606"/>
            <a:ext cx="5486400" cy="839551"/>
          </a:xfrm>
        </p:spPr>
        <p:txBody>
          <a:bodyPr/>
          <a:lstStyle/>
          <a:p>
            <a:pPr marR="0" lvl="0" algn="l" fontAlgn="auto">
              <a:spcBef>
                <a:spcPts val="0"/>
              </a:spcBef>
              <a:spcAft>
                <a:spcPts val="0"/>
              </a:spcAft>
              <a:buClr>
                <a:srgbClr val="00B9F2">
                  <a:lumMod val="60000"/>
                  <a:lumOff val="40000"/>
                </a:srgbClr>
              </a:buClr>
              <a:tabLst>
                <a:tab pos="276225" algn="l"/>
              </a:tabLst>
              <a:defRPr/>
            </a:pPr>
            <a:r>
              <a:rPr lang="en-US" sz="1800" dirty="0">
                <a:solidFill>
                  <a:srgbClr val="00EC86"/>
                </a:solidFill>
                <a:latin typeface="Arial"/>
                <a:ea typeface="ＭＳ Ｐゴシック"/>
              </a:rPr>
              <a:t>Jose Banuelos	</a:t>
            </a:r>
          </a:p>
          <a:p>
            <a:pPr marR="0" lvl="0" algn="l" fontAlgn="auto">
              <a:spcBef>
                <a:spcPts val="0"/>
              </a:spcBef>
              <a:spcAft>
                <a:spcPts val="0"/>
              </a:spcAft>
              <a:buClr>
                <a:srgbClr val="00B9F2">
                  <a:lumMod val="60000"/>
                  <a:lumOff val="40000"/>
                </a:srgbClr>
              </a:buClr>
              <a:tabLst>
                <a:tab pos="276225" algn="l"/>
              </a:tabLst>
              <a:defRPr/>
            </a:pPr>
            <a:r>
              <a:rPr lang="en-US" sz="1800" dirty="0">
                <a:solidFill>
                  <a:srgbClr val="00EC86"/>
                </a:solidFill>
              </a:rPr>
              <a:t>Heather </a:t>
            </a:r>
            <a:r>
              <a:rPr lang="en-US" sz="1800" dirty="0" err="1">
                <a:solidFill>
                  <a:srgbClr val="00EC86"/>
                </a:solidFill>
              </a:rPr>
              <a:t>Gonzago</a:t>
            </a:r>
            <a:r>
              <a:rPr lang="en-US" sz="1800" dirty="0">
                <a:solidFill>
                  <a:srgbClr val="00EC86"/>
                </a:solidFill>
              </a:rPr>
              <a:t>	</a:t>
            </a:r>
          </a:p>
          <a:p>
            <a:pPr marR="0" lvl="0" algn="l" fontAlgn="auto">
              <a:spcBef>
                <a:spcPts val="0"/>
              </a:spcBef>
              <a:spcAft>
                <a:spcPts val="0"/>
              </a:spcAft>
              <a:buClr>
                <a:srgbClr val="00B9F2">
                  <a:lumMod val="60000"/>
                  <a:lumOff val="40000"/>
                </a:srgbClr>
              </a:buClr>
              <a:tabLst>
                <a:tab pos="276225" algn="l"/>
              </a:tabLst>
              <a:defRPr/>
            </a:pPr>
            <a:endParaRPr lang="en-US" sz="1800" dirty="0">
              <a:solidFill>
                <a:srgbClr val="00EC86"/>
              </a:solidFill>
              <a:latin typeface="Arial"/>
              <a:ea typeface="ＭＳ Ｐゴシック"/>
            </a:endParaRPr>
          </a:p>
          <a:p>
            <a:pPr algn="l"/>
            <a:endParaRPr lang="en-US" dirty="0"/>
          </a:p>
        </p:txBody>
      </p:sp>
      <p:sp>
        <p:nvSpPr>
          <p:cNvPr id="2" name="Title 1">
            <a:extLst>
              <a:ext uri="{FF2B5EF4-FFF2-40B4-BE49-F238E27FC236}">
                <a16:creationId xmlns:a16="http://schemas.microsoft.com/office/drawing/2014/main" id="{7409638F-DBE3-6B45-ADEA-DC27A9027620}"/>
              </a:ext>
            </a:extLst>
          </p:cNvPr>
          <p:cNvSpPr>
            <a:spLocks noGrp="1"/>
          </p:cNvSpPr>
          <p:nvPr>
            <p:ph type="ctrTitle"/>
          </p:nvPr>
        </p:nvSpPr>
        <p:spPr>
          <a:xfrm>
            <a:off x="1371600" y="2328057"/>
            <a:ext cx="7126264" cy="1326850"/>
          </a:xfrm>
        </p:spPr>
        <p:txBody>
          <a:bodyPr/>
          <a:lstStyle/>
          <a:p>
            <a:pPr algn="l"/>
            <a:r>
              <a:rPr lang="en-US" sz="3800" b="1" dirty="0"/>
              <a:t>ArcGIS API for JavaScript: Web Editing in 2D</a:t>
            </a:r>
            <a:br>
              <a:rPr lang="en-US" dirty="0"/>
            </a:br>
            <a:endParaRPr lang="en-US" b="1" dirty="0"/>
          </a:p>
        </p:txBody>
      </p:sp>
    </p:spTree>
    <p:extLst>
      <p:ext uri="{BB962C8B-B14F-4D97-AF65-F5344CB8AC3E}">
        <p14:creationId xmlns:p14="http://schemas.microsoft.com/office/powerpoint/2010/main" val="119758953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7664259" y="2444598"/>
            <a:ext cx="4527741" cy="553998"/>
          </a:xfrm>
        </p:spPr>
        <p:txBody>
          <a:bodyPr/>
          <a:lstStyle/>
          <a:p>
            <a:r>
              <a:rPr lang="en-US" sz="3600" dirty="0"/>
              <a:t>Editor </a:t>
            </a:r>
          </a:p>
        </p:txBody>
      </p:sp>
      <p:sp>
        <p:nvSpPr>
          <p:cNvPr id="7" name="Text Placeholder 5">
            <a:extLst>
              <a:ext uri="{FF2B5EF4-FFF2-40B4-BE49-F238E27FC236}">
                <a16:creationId xmlns:a16="http://schemas.microsoft.com/office/drawing/2014/main" id="{107700EA-1756-4784-BCBD-36C829A6E947}"/>
              </a:ext>
            </a:extLst>
          </p:cNvPr>
          <p:cNvSpPr>
            <a:spLocks noGrp="1"/>
          </p:cNvSpPr>
          <p:nvPr>
            <p:ph type="body" idx="1"/>
          </p:nvPr>
        </p:nvSpPr>
        <p:spPr>
          <a:xfrm>
            <a:off x="7664259" y="3069175"/>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Configured</a:t>
            </a:r>
          </a:p>
        </p:txBody>
      </p:sp>
      <p:pic>
        <p:nvPicPr>
          <p:cNvPr id="6" name="Picture 5">
            <a:extLst>
              <a:ext uri="{FF2B5EF4-FFF2-40B4-BE49-F238E27FC236}">
                <a16:creationId xmlns:a16="http://schemas.microsoft.com/office/drawing/2014/main" id="{9654DA6E-40DB-FB4E-8160-49E4FEA161C4}"/>
              </a:ext>
            </a:extLst>
          </p:cNvPr>
          <p:cNvPicPr>
            <a:picLocks noChangeAspect="1"/>
          </p:cNvPicPr>
          <p:nvPr/>
        </p:nvPicPr>
        <p:blipFill>
          <a:blip r:embed="rId4"/>
          <a:stretch>
            <a:fillRect/>
          </a:stretch>
        </p:blipFill>
        <p:spPr>
          <a:xfrm>
            <a:off x="402922" y="1605515"/>
            <a:ext cx="6797673" cy="3646969"/>
          </a:xfrm>
          <a:prstGeom prst="rect">
            <a:avLst/>
          </a:prstGeom>
        </p:spPr>
      </p:pic>
    </p:spTree>
    <p:extLst>
      <p:ext uri="{BB962C8B-B14F-4D97-AF65-F5344CB8AC3E}">
        <p14:creationId xmlns:p14="http://schemas.microsoft.com/office/powerpoint/2010/main" val="296582662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err="1"/>
              <a:t>Webmap</a:t>
            </a:r>
            <a:r>
              <a:rPr lang="en-US" sz="2800" b="0" dirty="0"/>
              <a:t> forms</a:t>
            </a:r>
          </a:p>
        </p:txBody>
      </p:sp>
      <p:sp>
        <p:nvSpPr>
          <p:cNvPr id="6" name="Content Placeholder 5">
            <a:extLst>
              <a:ext uri="{FF2B5EF4-FFF2-40B4-BE49-F238E27FC236}">
                <a16:creationId xmlns:a16="http://schemas.microsoft.com/office/drawing/2014/main" id="{4087793F-B1E1-8642-84D9-33F76035C903}"/>
              </a:ext>
            </a:extLst>
          </p:cNvPr>
          <p:cNvSpPr>
            <a:spLocks noGrp="1"/>
          </p:cNvSpPr>
          <p:nvPr>
            <p:ph sz="quarter" idx="12"/>
          </p:nvPr>
        </p:nvSpPr>
        <p:spPr>
          <a:xfrm>
            <a:off x="914400" y="2057400"/>
            <a:ext cx="8591107" cy="3514060"/>
          </a:xfrm>
        </p:spPr>
        <p:txBody>
          <a:bodyPr/>
          <a:lstStyle/>
          <a:p>
            <a:r>
              <a:rPr lang="en-US" dirty="0">
                <a:hlinkClick r:id="rId4"/>
              </a:rPr>
              <a:t>FormInfo</a:t>
            </a:r>
            <a:r>
              <a:rPr lang="en-US" dirty="0"/>
              <a:t> is saved within the </a:t>
            </a:r>
            <a:r>
              <a:rPr lang="en-US" dirty="0" err="1"/>
              <a:t>webmap</a:t>
            </a:r>
            <a:endParaRPr lang="en-US" dirty="0"/>
          </a:p>
          <a:p>
            <a:r>
              <a:rPr lang="en-US" dirty="0"/>
              <a:t>Author form content online</a:t>
            </a:r>
          </a:p>
          <a:p>
            <a:r>
              <a:rPr lang="en-US" dirty="0"/>
              <a:t>Consume form’s info without a lot of code</a:t>
            </a:r>
          </a:p>
        </p:txBody>
      </p:sp>
      <p:pic>
        <p:nvPicPr>
          <p:cNvPr id="13" name="Picture 12">
            <a:extLst>
              <a:ext uri="{FF2B5EF4-FFF2-40B4-BE49-F238E27FC236}">
                <a16:creationId xmlns:a16="http://schemas.microsoft.com/office/drawing/2014/main" id="{882112EF-A2F8-1145-A64F-E246C200F156}"/>
              </a:ext>
            </a:extLst>
          </p:cNvPr>
          <p:cNvPicPr>
            <a:picLocks noChangeAspect="1"/>
          </p:cNvPicPr>
          <p:nvPr/>
        </p:nvPicPr>
        <p:blipFill>
          <a:blip r:embed="rId5"/>
          <a:stretch>
            <a:fillRect/>
          </a:stretch>
        </p:blipFill>
        <p:spPr>
          <a:xfrm>
            <a:off x="6244856" y="1040630"/>
            <a:ext cx="4621927" cy="4299995"/>
          </a:xfrm>
          <a:prstGeom prst="rect">
            <a:avLst/>
          </a:prstGeom>
          <a:ln w="19050">
            <a:solidFill>
              <a:schemeClr val="bg1"/>
            </a:solidFill>
          </a:ln>
        </p:spPr>
      </p:pic>
    </p:spTree>
    <p:extLst>
      <p:ext uri="{BB962C8B-B14F-4D97-AF65-F5344CB8AC3E}">
        <p14:creationId xmlns:p14="http://schemas.microsoft.com/office/powerpoint/2010/main" val="201125972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6976871" y="2963663"/>
            <a:ext cx="4527741" cy="553998"/>
          </a:xfrm>
        </p:spPr>
        <p:txBody>
          <a:bodyPr/>
          <a:lstStyle/>
          <a:p>
            <a:r>
              <a:rPr lang="en-US" sz="3600" dirty="0"/>
              <a:t>Editor</a:t>
            </a:r>
          </a:p>
        </p:txBody>
      </p:sp>
      <p:sp>
        <p:nvSpPr>
          <p:cNvPr id="8" name="Text Placeholder 5">
            <a:extLst>
              <a:ext uri="{FF2B5EF4-FFF2-40B4-BE49-F238E27FC236}">
                <a16:creationId xmlns:a16="http://schemas.microsoft.com/office/drawing/2014/main" id="{45D0B6FE-9ED6-44B1-934C-D57F97A81A74}"/>
              </a:ext>
            </a:extLst>
          </p:cNvPr>
          <p:cNvSpPr>
            <a:spLocks noGrp="1"/>
          </p:cNvSpPr>
          <p:nvPr>
            <p:ph type="body" idx="1"/>
          </p:nvPr>
        </p:nvSpPr>
        <p:spPr>
          <a:xfrm>
            <a:off x="6976872" y="3549028"/>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err="1">
                <a:ln>
                  <a:noFill/>
                </a:ln>
                <a:solidFill>
                  <a:srgbClr val="00EC86"/>
                </a:solidFill>
                <a:effectLst/>
                <a:uLnTx/>
                <a:uFillTx/>
                <a:latin typeface="Arial"/>
                <a:ea typeface="ＭＳ Ｐゴシック"/>
                <a:cs typeface="Arial"/>
              </a:rPr>
              <a:t>WebMap</a:t>
            </a: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 form updates</a:t>
            </a:r>
          </a:p>
        </p:txBody>
      </p:sp>
      <p:pic>
        <p:nvPicPr>
          <p:cNvPr id="3" name="Picture 2">
            <a:extLst>
              <a:ext uri="{FF2B5EF4-FFF2-40B4-BE49-F238E27FC236}">
                <a16:creationId xmlns:a16="http://schemas.microsoft.com/office/drawing/2014/main" id="{912A480F-4B41-EE46-9D4E-A04641AE6458}"/>
              </a:ext>
            </a:extLst>
          </p:cNvPr>
          <p:cNvPicPr>
            <a:picLocks noChangeAspect="1"/>
          </p:cNvPicPr>
          <p:nvPr/>
        </p:nvPicPr>
        <p:blipFill>
          <a:blip r:embed="rId4"/>
          <a:stretch>
            <a:fillRect/>
          </a:stretch>
        </p:blipFill>
        <p:spPr>
          <a:xfrm>
            <a:off x="925736" y="1625443"/>
            <a:ext cx="5462981" cy="3847170"/>
          </a:xfrm>
          <a:prstGeom prst="rect">
            <a:avLst/>
          </a:prstGeom>
          <a:ln w="50800">
            <a:solidFill>
              <a:schemeClr val="bg1"/>
            </a:solidFill>
          </a:ln>
        </p:spPr>
      </p:pic>
    </p:spTree>
    <p:extLst>
      <p:ext uri="{BB962C8B-B14F-4D97-AF65-F5344CB8AC3E}">
        <p14:creationId xmlns:p14="http://schemas.microsoft.com/office/powerpoint/2010/main" val="97996391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9" name="Text Placeholder 8">
            <a:extLst>
              <a:ext uri="{FF2B5EF4-FFF2-40B4-BE49-F238E27FC236}">
                <a16:creationId xmlns:a16="http://schemas.microsoft.com/office/drawing/2014/main" id="{9A7DB123-4ACD-F349-83B7-4BAD00E5FD3E}"/>
              </a:ext>
            </a:extLst>
          </p:cNvPr>
          <p:cNvSpPr>
            <a:spLocks noGrp="1"/>
          </p:cNvSpPr>
          <p:nvPr>
            <p:ph type="body" idx="1"/>
          </p:nvPr>
        </p:nvSpPr>
        <p:spPr>
          <a:xfrm>
            <a:off x="1366345" y="3512743"/>
            <a:ext cx="506188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rgbClr val="00EC86"/>
                </a:solidFill>
                <a:latin typeface="Arial"/>
                <a:ea typeface="ＭＳ Ｐゴシック"/>
              </a:rPr>
              <a:t>Jose Banuelos</a:t>
            </a:r>
            <a:endParaRPr kumimoji="0" lang="en-US" sz="1800" b="0" i="0" u="none" strike="noStrike" kern="1200" cap="none" spc="0" normalizeH="0" baseline="0" noProof="0" dirty="0">
              <a:ln>
                <a:noFill/>
              </a:ln>
              <a:solidFill>
                <a:srgbClr val="00EC86"/>
              </a:solidFill>
              <a:effectLst/>
              <a:uLnTx/>
              <a:uFillTx/>
              <a:latin typeface="Arial"/>
              <a:ea typeface="ＭＳ Ｐゴシック"/>
            </a:endParaRPr>
          </a:p>
        </p:txBody>
      </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363338"/>
            <a:ext cx="5061888" cy="1107996"/>
          </a:xfrm>
        </p:spPr>
        <p:txBody>
          <a:bodyPr/>
          <a:lstStyle/>
          <a:p>
            <a:pPr>
              <a:spcBef>
                <a:spcPts val="0"/>
              </a:spcBef>
              <a:defRPr/>
            </a:pPr>
            <a:r>
              <a:rPr lang="en-US" sz="3600">
                <a:latin typeface="Arial"/>
                <a:ea typeface="ＭＳ Ｐゴシック"/>
              </a:rPr>
              <a:t>Contingent Values Support</a:t>
            </a:r>
            <a:endParaRPr lang="en-US" sz="3600"/>
          </a:p>
        </p:txBody>
      </p:sp>
    </p:spTree>
    <p:extLst>
      <p:ext uri="{BB962C8B-B14F-4D97-AF65-F5344CB8AC3E}">
        <p14:creationId xmlns:p14="http://schemas.microsoft.com/office/powerpoint/2010/main" val="42798310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vert="horz" lIns="0" tIns="0" rIns="0" bIns="0" rtlCol="0" anchor="t">
            <a:noAutofit/>
          </a:bodyPr>
          <a:lstStyle/>
          <a:p>
            <a:pPr>
              <a:buClr>
                <a:srgbClr val="00EC86"/>
              </a:buClr>
            </a:pPr>
            <a:r>
              <a:rPr lang="en-US"/>
              <a:t>Contingent values are a data design </a:t>
            </a:r>
            <a:r>
              <a:rPr lang="en-US" dirty="0"/>
              <a:t>feature </a:t>
            </a:r>
            <a:r>
              <a:rPr lang="en-US"/>
              <a:t>that restricts the valid values in one field based off the field value in another</a:t>
            </a:r>
          </a:p>
          <a:p>
            <a:pPr>
              <a:buClr>
                <a:srgbClr val="00EC86"/>
              </a:buClr>
            </a:pPr>
            <a:r>
              <a:rPr lang="en-US"/>
              <a:t>Values in one field are dependent on another</a:t>
            </a:r>
            <a:endParaRPr lang="en-US" b="0"/>
          </a:p>
          <a:p>
            <a:pPr>
              <a:buClr>
                <a:srgbClr val="00EC86"/>
              </a:buClr>
            </a:pPr>
            <a:r>
              <a:rPr lang="en-US"/>
              <a:t>Help preserve data integrity</a:t>
            </a:r>
          </a:p>
          <a:p>
            <a:pPr>
              <a:buClr>
                <a:srgbClr val="00EC86"/>
              </a:buClr>
            </a:pPr>
            <a:r>
              <a:rPr lang="en-US"/>
              <a:t>A field group defines the fields that make up the contingency</a:t>
            </a:r>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a:t>
            </a:r>
            <a:endParaRPr lang="en-US" sz="2800" b="0" dirty="0"/>
          </a:p>
        </p:txBody>
      </p:sp>
      <p:pic>
        <p:nvPicPr>
          <p:cNvPr id="3" name="Picture 2">
            <a:extLst>
              <a:ext uri="{FF2B5EF4-FFF2-40B4-BE49-F238E27FC236}">
                <a16:creationId xmlns:a16="http://schemas.microsoft.com/office/drawing/2014/main" id="{40A5783A-73D2-44C1-B3FF-03DF68BBEDE1}"/>
              </a:ext>
            </a:extLst>
          </p:cNvPr>
          <p:cNvPicPr>
            <a:picLocks noChangeAspect="1"/>
          </p:cNvPicPr>
          <p:nvPr/>
        </p:nvPicPr>
        <p:blipFill>
          <a:blip r:embed="rId4"/>
          <a:stretch>
            <a:fillRect/>
          </a:stretch>
        </p:blipFill>
        <p:spPr>
          <a:xfrm>
            <a:off x="6704641" y="2810429"/>
            <a:ext cx="4848166" cy="3483235"/>
          </a:xfrm>
          <a:prstGeom prst="rect">
            <a:avLst/>
          </a:prstGeom>
        </p:spPr>
      </p:pic>
    </p:spTree>
    <p:extLst>
      <p:ext uri="{BB962C8B-B14F-4D97-AF65-F5344CB8AC3E}">
        <p14:creationId xmlns:p14="http://schemas.microsoft.com/office/powerpoint/2010/main" val="294837360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79899"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vert="horz" lIns="0" tIns="0" rIns="0" bIns="0" rtlCol="0" anchor="t">
            <a:noAutofit/>
          </a:bodyPr>
          <a:lstStyle/>
          <a:p>
            <a:pPr>
              <a:buClr>
                <a:srgbClr val="00EC86"/>
              </a:buClr>
            </a:pPr>
            <a:r>
              <a:rPr lang="en-US" err="1"/>
              <a:t>FeatureForm</a:t>
            </a:r>
            <a:r>
              <a:rPr lang="en-US"/>
              <a:t> and Editor support</a:t>
            </a:r>
          </a:p>
          <a:p>
            <a:pPr>
              <a:buClr>
                <a:srgbClr val="00EC86"/>
              </a:buClr>
            </a:pPr>
            <a:r>
              <a:rPr lang="en-US"/>
              <a:t>Support for multiple field groups</a:t>
            </a:r>
          </a:p>
          <a:p>
            <a:pPr>
              <a:buClr>
                <a:srgbClr val="00EC86"/>
              </a:buClr>
            </a:pPr>
            <a:r>
              <a:rPr lang="en-US"/>
              <a:t>Restrictive</a:t>
            </a:r>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 in the JavaScript API</a:t>
            </a:r>
            <a:endParaRPr lang="en-US" sz="2800" b="0"/>
          </a:p>
        </p:txBody>
      </p:sp>
      <p:pic>
        <p:nvPicPr>
          <p:cNvPr id="7" name="Picture 6">
            <a:extLst>
              <a:ext uri="{FF2B5EF4-FFF2-40B4-BE49-F238E27FC236}">
                <a16:creationId xmlns:a16="http://schemas.microsoft.com/office/drawing/2014/main" id="{60F72542-DDC9-46F2-B6C7-F89CFED6472C}"/>
              </a:ext>
            </a:extLst>
          </p:cNvPr>
          <p:cNvPicPr>
            <a:picLocks noChangeAspect="1"/>
          </p:cNvPicPr>
          <p:nvPr/>
        </p:nvPicPr>
        <p:blipFill>
          <a:blip r:embed="rId4"/>
          <a:stretch>
            <a:fillRect/>
          </a:stretch>
        </p:blipFill>
        <p:spPr>
          <a:xfrm>
            <a:off x="5219700" y="1942778"/>
            <a:ext cx="6057900" cy="4495800"/>
          </a:xfrm>
          <a:prstGeom prst="rect">
            <a:avLst/>
          </a:prstGeom>
        </p:spPr>
      </p:pic>
    </p:spTree>
    <p:extLst>
      <p:ext uri="{BB962C8B-B14F-4D97-AF65-F5344CB8AC3E}">
        <p14:creationId xmlns:p14="http://schemas.microsoft.com/office/powerpoint/2010/main" val="26099088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79899"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5885895" cy="3126371"/>
          </a:xfrm>
        </p:spPr>
        <p:txBody>
          <a:bodyPr vert="horz" lIns="0" tIns="0" rIns="0" bIns="0" rtlCol="0" anchor="t">
            <a:noAutofit/>
          </a:bodyPr>
          <a:lstStyle/>
          <a:p>
            <a:pPr>
              <a:buClr>
                <a:srgbClr val="00EC86"/>
              </a:buClr>
            </a:pPr>
            <a:r>
              <a:rPr lang="en-US"/>
              <a:t>All validation is done on the client</a:t>
            </a:r>
          </a:p>
          <a:p>
            <a:pPr>
              <a:buClr>
                <a:srgbClr val="00EC86"/>
              </a:buClr>
            </a:pPr>
            <a:r>
              <a:rPr lang="en-US"/>
              <a:t>If a value is invalid for a contingency, then there will be an error that displays on all the fields that make up that field group</a:t>
            </a:r>
          </a:p>
          <a:p>
            <a:pPr>
              <a:buClr>
                <a:srgbClr val="00EC86"/>
              </a:buClr>
            </a:pPr>
            <a:endParaRPr lang="en-US"/>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 Validation</a:t>
            </a:r>
            <a:endParaRPr lang="en-US" sz="2800" b="0"/>
          </a:p>
        </p:txBody>
      </p:sp>
      <p:pic>
        <p:nvPicPr>
          <p:cNvPr id="3" name="Picture 2">
            <a:extLst>
              <a:ext uri="{FF2B5EF4-FFF2-40B4-BE49-F238E27FC236}">
                <a16:creationId xmlns:a16="http://schemas.microsoft.com/office/drawing/2014/main" id="{EF73ABC5-AEAA-40C8-8A24-6955009223D8}"/>
              </a:ext>
            </a:extLst>
          </p:cNvPr>
          <p:cNvPicPr>
            <a:picLocks noChangeAspect="1"/>
          </p:cNvPicPr>
          <p:nvPr/>
        </p:nvPicPr>
        <p:blipFill>
          <a:blip r:embed="rId4"/>
          <a:stretch>
            <a:fillRect/>
          </a:stretch>
        </p:blipFill>
        <p:spPr>
          <a:xfrm>
            <a:off x="7160494" y="1713122"/>
            <a:ext cx="3439443" cy="4057253"/>
          </a:xfrm>
          <a:prstGeom prst="rect">
            <a:avLst/>
          </a:prstGeom>
        </p:spPr>
      </p:pic>
    </p:spTree>
    <p:extLst>
      <p:ext uri="{BB962C8B-B14F-4D97-AF65-F5344CB8AC3E}">
        <p14:creationId xmlns:p14="http://schemas.microsoft.com/office/powerpoint/2010/main" val="263448532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9" name="Text Placeholder 8">
            <a:extLst>
              <a:ext uri="{FF2B5EF4-FFF2-40B4-BE49-F238E27FC236}">
                <a16:creationId xmlns:a16="http://schemas.microsoft.com/office/drawing/2014/main" id="{9A7DB123-4ACD-F349-83B7-4BAD00E5FD3E}"/>
              </a:ext>
            </a:extLst>
          </p:cNvPr>
          <p:cNvSpPr>
            <a:spLocks noGrp="1"/>
          </p:cNvSpPr>
          <p:nvPr>
            <p:ph type="body" idx="1"/>
          </p:nvPr>
        </p:nvSpPr>
        <p:spPr>
          <a:xfrm>
            <a:off x="1366345" y="3512743"/>
            <a:ext cx="506188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rgbClr val="00EC86"/>
                </a:solidFill>
                <a:latin typeface="Arial"/>
                <a:ea typeface="ＭＳ Ｐゴシック"/>
              </a:rPr>
              <a:t>Jose Banuelos</a:t>
            </a:r>
            <a:endParaRPr kumimoji="0" lang="en-US" sz="1800" b="0" i="0" u="none" strike="noStrike" kern="1200" cap="none" spc="0" normalizeH="0" baseline="0" noProof="0" dirty="0">
              <a:ln>
                <a:noFill/>
              </a:ln>
              <a:solidFill>
                <a:srgbClr val="00EC86"/>
              </a:solidFill>
              <a:effectLst/>
              <a:uLnTx/>
              <a:uFillTx/>
              <a:latin typeface="Arial"/>
              <a:ea typeface="ＭＳ Ｐゴシック"/>
            </a:endParaRPr>
          </a:p>
        </p:txBody>
      </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917336"/>
            <a:ext cx="5061888" cy="553998"/>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dirty="0">
                <a:ln>
                  <a:noFill/>
                </a:ln>
                <a:solidFill>
                  <a:prstClr val="white"/>
                </a:solidFill>
                <a:effectLst/>
                <a:uLnTx/>
                <a:uFillTx/>
                <a:latin typeface="Arial"/>
                <a:ea typeface="ＭＳ Ｐゴシック"/>
              </a:rPr>
              <a:t>Sketch</a:t>
            </a:r>
            <a:endParaRPr lang="en-US" sz="3600" dirty="0"/>
          </a:p>
        </p:txBody>
      </p:sp>
    </p:spTree>
    <p:extLst>
      <p:ext uri="{BB962C8B-B14F-4D97-AF65-F5344CB8AC3E}">
        <p14:creationId xmlns:p14="http://schemas.microsoft.com/office/powerpoint/2010/main" val="312882581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4154750" cy="3126371"/>
          </a:xfrm>
        </p:spPr>
        <p:txBody>
          <a:bodyPr/>
          <a:lstStyle/>
          <a:p>
            <a:pPr>
              <a:buClr>
                <a:srgbClr val="00EC86"/>
              </a:buClr>
            </a:pPr>
            <a:r>
              <a:rPr lang="en-US" dirty="0"/>
              <a:t>Self snapping (geometry guides)</a:t>
            </a: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(self and feature)</a:t>
            </a:r>
          </a:p>
        </p:txBody>
      </p:sp>
      <p:sp>
        <p:nvSpPr>
          <p:cNvPr id="9" name="Content Placeholder 17">
            <a:extLst>
              <a:ext uri="{FF2B5EF4-FFF2-40B4-BE49-F238E27FC236}">
                <a16:creationId xmlns:a16="http://schemas.microsoft.com/office/drawing/2014/main" id="{CCAE10F1-FDA2-4483-A425-E5CE824E4DDE}"/>
              </a:ext>
            </a:extLst>
          </p:cNvPr>
          <p:cNvSpPr txBox="1">
            <a:spLocks/>
          </p:cNvSpPr>
          <p:nvPr/>
        </p:nvSpPr>
        <p:spPr>
          <a:xfrm>
            <a:off x="5983550" y="2031555"/>
            <a:ext cx="4154750" cy="3126371"/>
          </a:xfrm>
          <a:prstGeom prst="rect">
            <a:avLst/>
          </a:prstGeom>
          <a:noFill/>
        </p:spPr>
        <p:txBody>
          <a:bodyPr vert="horz" lIns="0" tIns="0" rIns="0" bIns="0" rtlCol="0">
            <a:noAutofit/>
          </a:bodyPr>
          <a:lst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buClr>
                <a:srgbClr val="00EC86"/>
              </a:buClr>
            </a:pPr>
            <a:r>
              <a:rPr lang="en-US" dirty="0"/>
              <a:t>Feature snapping</a:t>
            </a:r>
          </a:p>
        </p:txBody>
      </p:sp>
      <p:pic>
        <p:nvPicPr>
          <p:cNvPr id="4" name="Picture 3">
            <a:extLst>
              <a:ext uri="{FF2B5EF4-FFF2-40B4-BE49-F238E27FC236}">
                <a16:creationId xmlns:a16="http://schemas.microsoft.com/office/drawing/2014/main" id="{0B1DEBEF-9A21-4E36-AA68-1E351A2482E3}"/>
              </a:ext>
            </a:extLst>
          </p:cNvPr>
          <p:cNvPicPr>
            <a:picLocks noChangeAspect="1"/>
          </p:cNvPicPr>
          <p:nvPr/>
        </p:nvPicPr>
        <p:blipFill>
          <a:blip r:embed="rId4"/>
          <a:stretch>
            <a:fillRect/>
          </a:stretch>
        </p:blipFill>
        <p:spPr>
          <a:xfrm>
            <a:off x="1542462" y="2685051"/>
            <a:ext cx="2484335" cy="2911092"/>
          </a:xfrm>
          <a:prstGeom prst="rect">
            <a:avLst/>
          </a:prstGeom>
        </p:spPr>
      </p:pic>
      <p:pic>
        <p:nvPicPr>
          <p:cNvPr id="7" name="Picture 6">
            <a:extLst>
              <a:ext uri="{FF2B5EF4-FFF2-40B4-BE49-F238E27FC236}">
                <a16:creationId xmlns:a16="http://schemas.microsoft.com/office/drawing/2014/main" id="{48C9B667-DF06-4602-B443-B261537032A9}"/>
              </a:ext>
            </a:extLst>
          </p:cNvPr>
          <p:cNvPicPr>
            <a:picLocks noChangeAspect="1"/>
          </p:cNvPicPr>
          <p:nvPr/>
        </p:nvPicPr>
        <p:blipFill>
          <a:blip r:embed="rId5"/>
          <a:stretch>
            <a:fillRect/>
          </a:stretch>
        </p:blipFill>
        <p:spPr>
          <a:xfrm>
            <a:off x="6050724" y="2685052"/>
            <a:ext cx="3341226" cy="2911091"/>
          </a:xfrm>
          <a:prstGeom prst="rect">
            <a:avLst/>
          </a:prstGeom>
        </p:spPr>
      </p:pic>
    </p:spTree>
    <p:extLst>
      <p:ext uri="{BB962C8B-B14F-4D97-AF65-F5344CB8AC3E}">
        <p14:creationId xmlns:p14="http://schemas.microsoft.com/office/powerpoint/2010/main" val="413803924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FeatureSnappingLayerSource</a:t>
            </a:r>
            <a:endParaRPr lang="en-US" b="0" dirty="0"/>
          </a:p>
          <a:p>
            <a:pPr lvl="1">
              <a:buClr>
                <a:srgbClr val="00EC86"/>
              </a:buClr>
            </a:pPr>
            <a:r>
              <a:rPr lang="en-US" dirty="0"/>
              <a:t>The layers we want to snap to with feature snapping</a:t>
            </a:r>
          </a:p>
          <a:p>
            <a:pPr lvl="1">
              <a:buClr>
                <a:srgbClr val="00EC86"/>
              </a:buClr>
            </a:pPr>
            <a:r>
              <a:rPr lang="en-US" dirty="0"/>
              <a:t>Layer type support</a:t>
            </a:r>
          </a:p>
          <a:p>
            <a:pPr lvl="2">
              <a:buClr>
                <a:srgbClr val="00EC86"/>
              </a:buClr>
            </a:pPr>
            <a:r>
              <a:rPr lang="en-US" dirty="0" err="1"/>
              <a:t>FeatureLayer</a:t>
            </a:r>
            <a:endParaRPr lang="en-US" dirty="0"/>
          </a:p>
          <a:p>
            <a:pPr lvl="2">
              <a:buClr>
                <a:srgbClr val="00EC86"/>
              </a:buClr>
            </a:pPr>
            <a:r>
              <a:rPr lang="en-US" dirty="0" err="1"/>
              <a:t>GraphicsLayer</a:t>
            </a:r>
            <a:endParaRPr lang="en-US" dirty="0"/>
          </a:p>
          <a:p>
            <a:pPr lvl="2">
              <a:buClr>
                <a:srgbClr val="00EC86"/>
              </a:buClr>
            </a:pPr>
            <a:r>
              <a:rPr lang="en-US" dirty="0" err="1"/>
              <a:t>CSVLayer</a:t>
            </a:r>
            <a:endParaRPr lang="en-US" dirty="0"/>
          </a:p>
          <a:p>
            <a:pPr lvl="2">
              <a:buClr>
                <a:srgbClr val="00EC86"/>
              </a:buClr>
            </a:pPr>
            <a:r>
              <a:rPr lang="en-US" dirty="0" err="1"/>
              <a:t>GeoJSONLayer</a:t>
            </a:r>
            <a:endParaRPr lang="en-US" dirty="0"/>
          </a:p>
          <a:p>
            <a:pPr lvl="2">
              <a:buClr>
                <a:srgbClr val="00EC86"/>
              </a:buClr>
            </a:pPr>
            <a:r>
              <a:rPr lang="en-US" dirty="0" err="1"/>
              <a:t>WFSLayer</a:t>
            </a:r>
            <a:endParaRPr lang="en-US" dirty="0"/>
          </a:p>
          <a:p>
            <a:pPr lvl="1">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(continued…)</a:t>
            </a:r>
          </a:p>
        </p:txBody>
      </p:sp>
    </p:spTree>
    <p:extLst>
      <p:ext uri="{BB962C8B-B14F-4D97-AF65-F5344CB8AC3E}">
        <p14:creationId xmlns:p14="http://schemas.microsoft.com/office/powerpoint/2010/main" val="195645537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153281" y="1666016"/>
            <a:ext cx="5061888" cy="3385542"/>
          </a:xfrm>
        </p:spPr>
        <p:txBody>
          <a:bodyPr/>
          <a:lstStyle/>
          <a:p>
            <a:pPr>
              <a:spcBef>
                <a:spcPts val="0"/>
              </a:spcBef>
              <a:defRPr/>
            </a:pPr>
            <a:r>
              <a:rPr lang="en-US" sz="2000" dirty="0"/>
              <a:t>Thank you for joining us.  Please feel free to ask questions throughout the session here.  We will answer live and Sli.do questions during our Q&amp;A.  If we’re unable to answer your question, we’ll do our best to answer them in Sli.do during the conference or follow up directly if you provide your name.  If you will be sharing a list of questions and answers elsewhere, too, please note that at this time.</a:t>
            </a:r>
            <a:br>
              <a:rPr lang="en-US" sz="2000" dirty="0"/>
            </a:br>
            <a:endParaRPr lang="en-US" sz="2000" dirty="0"/>
          </a:p>
        </p:txBody>
      </p:sp>
    </p:spTree>
    <p:extLst>
      <p:ext uri="{BB962C8B-B14F-4D97-AF65-F5344CB8AC3E}">
        <p14:creationId xmlns:p14="http://schemas.microsoft.com/office/powerpoint/2010/main" val="346425878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8877"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SnappingOptions</a:t>
            </a:r>
            <a:endParaRPr lang="en-US" b="0" dirty="0"/>
          </a:p>
          <a:p>
            <a:pPr lvl="1">
              <a:buClr>
                <a:srgbClr val="00EC86"/>
              </a:buClr>
            </a:pPr>
            <a:r>
              <a:rPr lang="en-US" dirty="0"/>
              <a:t>Class used to configure snapping for editing and drawing workflows</a:t>
            </a:r>
          </a:p>
          <a:p>
            <a:pPr lvl="1">
              <a:buClr>
                <a:srgbClr val="00EC86"/>
              </a:buClr>
            </a:pPr>
            <a:r>
              <a:rPr lang="en-US" dirty="0"/>
              <a:t>Editor, Sketch, </a:t>
            </a:r>
            <a:r>
              <a:rPr lang="en-US" dirty="0" err="1"/>
              <a:t>SketchViewModel</a:t>
            </a:r>
            <a:r>
              <a:rPr lang="en-US" dirty="0"/>
              <a:t>, </a:t>
            </a:r>
            <a:r>
              <a:rPr lang="en-US" dirty="0" err="1"/>
              <a:t>SnappingControls</a:t>
            </a:r>
            <a:endParaRPr lang="en-US" dirty="0"/>
          </a:p>
          <a:p>
            <a:pPr lvl="1">
              <a:buClr>
                <a:srgbClr val="00EC86"/>
              </a:buClr>
            </a:pPr>
            <a:endParaRPr lang="en-US" dirty="0"/>
          </a:p>
          <a:p>
            <a:pPr>
              <a:buClr>
                <a:srgbClr val="00EC86"/>
              </a:buClr>
            </a:pPr>
            <a:r>
              <a:rPr lang="en-US" dirty="0" err="1"/>
              <a:t>SnappingControls</a:t>
            </a:r>
            <a:endParaRPr lang="en-US" dirty="0"/>
          </a:p>
          <a:p>
            <a:pPr lvl="1">
              <a:buClr>
                <a:srgbClr val="00EC86"/>
              </a:buClr>
            </a:pPr>
            <a:r>
              <a:rPr lang="en-US" dirty="0"/>
              <a:t>Widget created to handle </a:t>
            </a:r>
            <a:r>
              <a:rPr lang="en-US" dirty="0" err="1"/>
              <a:t>SnappingOptions</a:t>
            </a:r>
            <a:r>
              <a:rPr lang="en-US" dirty="0"/>
              <a:t> props via a user interface</a:t>
            </a:r>
          </a:p>
          <a:p>
            <a:pPr lvl="1">
              <a:buClr>
                <a:srgbClr val="00EC86"/>
              </a:buClr>
            </a:pPr>
            <a:r>
              <a:rPr lang="en-US" dirty="0"/>
              <a:t>Embedded in Editor and Sketch</a:t>
            </a:r>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(continued…)</a:t>
            </a:r>
          </a:p>
        </p:txBody>
      </p:sp>
      <p:pic>
        <p:nvPicPr>
          <p:cNvPr id="4" name="Picture 3">
            <a:extLst>
              <a:ext uri="{FF2B5EF4-FFF2-40B4-BE49-F238E27FC236}">
                <a16:creationId xmlns:a16="http://schemas.microsoft.com/office/drawing/2014/main" id="{BCA2DF29-E6C2-4764-AF14-CFC447B72388}"/>
              </a:ext>
            </a:extLst>
          </p:cNvPr>
          <p:cNvPicPr>
            <a:picLocks noChangeAspect="1"/>
          </p:cNvPicPr>
          <p:nvPr/>
        </p:nvPicPr>
        <p:blipFill>
          <a:blip r:embed="rId4"/>
          <a:stretch>
            <a:fillRect/>
          </a:stretch>
        </p:blipFill>
        <p:spPr>
          <a:xfrm>
            <a:off x="7417789" y="1816933"/>
            <a:ext cx="3055885" cy="3360711"/>
          </a:xfrm>
          <a:prstGeom prst="rect">
            <a:avLst/>
          </a:prstGeom>
        </p:spPr>
      </p:pic>
    </p:spTree>
    <p:extLst>
      <p:ext uri="{BB962C8B-B14F-4D97-AF65-F5344CB8AC3E}">
        <p14:creationId xmlns:p14="http://schemas.microsoft.com/office/powerpoint/2010/main" val="131364874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8877" y="-8879"/>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SnappingOptions</a:t>
            </a:r>
            <a:endParaRPr lang="en-US" b="0" dirty="0"/>
          </a:p>
          <a:p>
            <a:pPr lvl="1">
              <a:buClr>
                <a:srgbClr val="00EC86"/>
              </a:buClr>
            </a:pPr>
            <a:r>
              <a:rPr lang="en-US" dirty="0"/>
              <a:t>enabled</a:t>
            </a:r>
          </a:p>
          <a:p>
            <a:pPr lvl="1">
              <a:buClr>
                <a:srgbClr val="00EC86"/>
              </a:buClr>
            </a:pPr>
            <a:r>
              <a:rPr lang="en-US" dirty="0" err="1"/>
              <a:t>selfEnabled</a:t>
            </a:r>
            <a:endParaRPr lang="en-US" dirty="0"/>
          </a:p>
          <a:p>
            <a:pPr lvl="1">
              <a:buClr>
                <a:srgbClr val="00EC86"/>
              </a:buClr>
            </a:pPr>
            <a:r>
              <a:rPr lang="en-US" dirty="0" err="1"/>
              <a:t>featureEnabled</a:t>
            </a:r>
            <a:endParaRPr lang="en-US" dirty="0"/>
          </a:p>
          <a:p>
            <a:pPr lvl="1">
              <a:buClr>
                <a:srgbClr val="00EC86"/>
              </a:buClr>
            </a:pPr>
            <a:r>
              <a:rPr lang="en-US" dirty="0" err="1"/>
              <a:t>featureSources</a:t>
            </a:r>
            <a:endParaRPr lang="en-US"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(Let us show some code)</a:t>
            </a:r>
          </a:p>
        </p:txBody>
      </p:sp>
      <p:pic>
        <p:nvPicPr>
          <p:cNvPr id="7" name="Picture 6">
            <a:extLst>
              <a:ext uri="{FF2B5EF4-FFF2-40B4-BE49-F238E27FC236}">
                <a16:creationId xmlns:a16="http://schemas.microsoft.com/office/drawing/2014/main" id="{E910355C-D0D7-4928-8825-8DF2ACB162CE}"/>
              </a:ext>
            </a:extLst>
          </p:cNvPr>
          <p:cNvPicPr>
            <a:picLocks noChangeAspect="1"/>
          </p:cNvPicPr>
          <p:nvPr/>
        </p:nvPicPr>
        <p:blipFill>
          <a:blip r:embed="rId4"/>
          <a:stretch>
            <a:fillRect/>
          </a:stretch>
        </p:blipFill>
        <p:spPr>
          <a:xfrm>
            <a:off x="3622090" y="2031554"/>
            <a:ext cx="5601185" cy="2758679"/>
          </a:xfrm>
          <a:prstGeom prst="rect">
            <a:avLst/>
          </a:prstGeom>
        </p:spPr>
      </p:pic>
      <p:pic>
        <p:nvPicPr>
          <p:cNvPr id="9" name="Picture 8">
            <a:extLst>
              <a:ext uri="{FF2B5EF4-FFF2-40B4-BE49-F238E27FC236}">
                <a16:creationId xmlns:a16="http://schemas.microsoft.com/office/drawing/2014/main" id="{FE984697-B0BF-42F9-9D56-4216E902FDD3}"/>
              </a:ext>
            </a:extLst>
          </p:cNvPr>
          <p:cNvPicPr>
            <a:picLocks noChangeAspect="1"/>
          </p:cNvPicPr>
          <p:nvPr/>
        </p:nvPicPr>
        <p:blipFill>
          <a:blip r:embed="rId5"/>
          <a:stretch>
            <a:fillRect/>
          </a:stretch>
        </p:blipFill>
        <p:spPr>
          <a:xfrm>
            <a:off x="5085256" y="1698998"/>
            <a:ext cx="2674852" cy="3993226"/>
          </a:xfrm>
          <a:prstGeom prst="rect">
            <a:avLst/>
          </a:prstGeom>
        </p:spPr>
      </p:pic>
    </p:spTree>
    <p:extLst>
      <p:ext uri="{BB962C8B-B14F-4D97-AF65-F5344CB8AC3E}">
        <p14:creationId xmlns:p14="http://schemas.microsoft.com/office/powerpoint/2010/main" val="400437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1855668"/>
            <a:ext cx="4527741" cy="1661993"/>
          </a:xfrm>
        </p:spPr>
        <p:txBody>
          <a:bodyPr/>
          <a:lstStyle/>
          <a:p>
            <a:r>
              <a:rPr lang="en-US" sz="3600" dirty="0"/>
              <a:t>Snapping with </a:t>
            </a:r>
            <a:r>
              <a:rPr lang="en-US" sz="3600" dirty="0" err="1"/>
              <a:t>SketchViewModel</a:t>
            </a:r>
            <a:r>
              <a:rPr lang="en-US" sz="3600" dirty="0"/>
              <a:t> and </a:t>
            </a:r>
            <a:r>
              <a:rPr lang="en-US" sz="3600" dirty="0" err="1"/>
              <a:t>SnappingControls</a:t>
            </a:r>
            <a:endParaRPr lang="en-US" sz="3600" dirty="0"/>
          </a:p>
        </p:txBody>
      </p:sp>
      <p:pic>
        <p:nvPicPr>
          <p:cNvPr id="3" name="Picture Placeholder 2">
            <a:extLst>
              <a:ext uri="{FF2B5EF4-FFF2-40B4-BE49-F238E27FC236}">
                <a16:creationId xmlns:a16="http://schemas.microsoft.com/office/drawing/2014/main" id="{14CEB904-F5BC-4356-9444-6EF71E2272D3}"/>
              </a:ext>
            </a:extLst>
          </p:cNvPr>
          <p:cNvPicPr>
            <a:picLocks noGrp="1" noChangeAspect="1"/>
          </p:cNvPicPr>
          <p:nvPr>
            <p:ph type="pic" sz="quarter" idx="12"/>
          </p:nvPr>
        </p:nvPicPr>
        <p:blipFill>
          <a:blip r:embed="rId5" cstate="print">
            <a:extLst>
              <a:ext uri="{28A0092B-C50C-407E-A947-70E740481C1C}">
                <a14:useLocalDpi xmlns:a14="http://schemas.microsoft.com/office/drawing/2010/main"/>
              </a:ext>
            </a:extLst>
          </a:blip>
          <a:srcRect/>
          <a:stretch>
            <a:fillRect/>
          </a:stretch>
        </p:blipFill>
        <p:spPr>
          <a:xfrm>
            <a:off x="684213" y="1757363"/>
            <a:ext cx="5943600" cy="3343275"/>
          </a:xfrm>
        </p:spPr>
      </p:pic>
    </p:spTree>
    <p:extLst>
      <p:ext uri="{BB962C8B-B14F-4D97-AF65-F5344CB8AC3E}">
        <p14:creationId xmlns:p14="http://schemas.microsoft.com/office/powerpoint/2010/main" val="95269842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2963663"/>
            <a:ext cx="4527741" cy="553998"/>
          </a:xfrm>
        </p:spPr>
        <p:txBody>
          <a:bodyPr/>
          <a:lstStyle/>
          <a:p>
            <a:r>
              <a:rPr lang="en-US" sz="3600" dirty="0"/>
              <a:t>Custom Sketch tools</a:t>
            </a:r>
          </a:p>
        </p:txBody>
      </p:sp>
      <p:pic>
        <p:nvPicPr>
          <p:cNvPr id="3" name="Picture Placeholder 2">
            <a:extLst>
              <a:ext uri="{FF2B5EF4-FFF2-40B4-BE49-F238E27FC236}">
                <a16:creationId xmlns:a16="http://schemas.microsoft.com/office/drawing/2014/main" id="{14CEB904-F5BC-4356-9444-6EF71E2272D3}"/>
              </a:ext>
            </a:extLst>
          </p:cNvPr>
          <p:cNvPicPr>
            <a:picLocks noGrp="1" noChangeAspect="1"/>
          </p:cNvPicPr>
          <p:nvPr>
            <p:ph type="pic" sz="quarter" idx="12"/>
          </p:nvPr>
        </p:nvPicPr>
        <p:blipFill>
          <a:blip r:embed="rId5"/>
          <a:stretch>
            <a:fillRect/>
          </a:stretch>
        </p:blipFill>
        <p:spPr>
          <a:xfrm>
            <a:off x="1184599" y="1757363"/>
            <a:ext cx="4942828" cy="3343275"/>
          </a:xfrm>
        </p:spPr>
      </p:pic>
    </p:spTree>
    <p:extLst>
      <p:ext uri="{BB962C8B-B14F-4D97-AF65-F5344CB8AC3E}">
        <p14:creationId xmlns:p14="http://schemas.microsoft.com/office/powerpoint/2010/main" val="27267812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HitTest</a:t>
            </a:r>
            <a:r>
              <a:rPr lang="en-US" b="0" dirty="0"/>
              <a:t> improvements in the API led to an improved </a:t>
            </a:r>
            <a:r>
              <a:rPr lang="en-US" b="0" dirty="0" err="1"/>
              <a:t>hitTest</a:t>
            </a:r>
            <a:r>
              <a:rPr lang="en-US" b="0" dirty="0"/>
              <a:t> for </a:t>
            </a:r>
            <a:r>
              <a:rPr lang="en-US" b="0" dirty="0" err="1"/>
              <a:t>SketchViewModel</a:t>
            </a:r>
            <a:endParaRPr lang="en-US" b="0" dirty="0"/>
          </a:p>
          <a:p>
            <a:pPr lvl="1">
              <a:buClr>
                <a:srgbClr val="00EC86"/>
              </a:buClr>
            </a:pPr>
            <a:r>
              <a:rPr lang="en-US" b="0" dirty="0" err="1"/>
              <a:t>CIMSymbol</a:t>
            </a:r>
            <a:endParaRPr lang="en-US" dirty="0"/>
          </a:p>
          <a:p>
            <a:pPr lvl="1">
              <a:buClr>
                <a:srgbClr val="00EC86"/>
              </a:buClr>
            </a:pPr>
            <a:r>
              <a:rPr lang="en-US" b="0" dirty="0" err="1"/>
              <a:t>PictureMarkerS</a:t>
            </a:r>
            <a:r>
              <a:rPr lang="en-US" dirty="0" err="1"/>
              <a:t>ymbol</a:t>
            </a:r>
            <a:endParaRPr lang="en-US" dirty="0"/>
          </a:p>
          <a:p>
            <a:pPr lvl="1">
              <a:buClr>
                <a:srgbClr val="00EC86"/>
              </a:buClr>
            </a:pPr>
            <a:r>
              <a:rPr lang="en-US" dirty="0" err="1"/>
              <a:t>TextSymbol</a:t>
            </a:r>
            <a:endParaRPr lang="en-US" dirty="0"/>
          </a:p>
          <a:p>
            <a:pPr>
              <a:buClr>
                <a:srgbClr val="00EC86"/>
              </a:buClr>
            </a:pPr>
            <a:r>
              <a:rPr lang="en-US" dirty="0"/>
              <a:t>Improved highlight around these symbols</a:t>
            </a:r>
          </a:p>
          <a:p>
            <a:pPr>
              <a:buClr>
                <a:srgbClr val="00EC86"/>
              </a:buClr>
            </a:pPr>
            <a:r>
              <a:rPr lang="en-US" dirty="0"/>
              <a:t>Control highlight with </a:t>
            </a:r>
            <a:r>
              <a:rPr lang="en-US" dirty="0" err="1"/>
              <a:t>MapView.highlightOptions</a:t>
            </a:r>
            <a:endParaRPr lang="en-US" dirty="0"/>
          </a:p>
          <a:p>
            <a:pPr>
              <a:buClr>
                <a:srgbClr val="00EC86"/>
              </a:buClr>
            </a:pPr>
            <a:r>
              <a:rPr lang="en-US" dirty="0"/>
              <a:t>Affects Sketch &amp; Editor</a:t>
            </a:r>
          </a:p>
          <a:p>
            <a:pPr marL="0" indent="0">
              <a:buClr>
                <a:srgbClr val="00EC86"/>
              </a:buClr>
              <a:buNone/>
            </a:pPr>
            <a:endParaRPr lang="en-US" dirty="0"/>
          </a:p>
          <a:p>
            <a:pPr lvl="1">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dirty="0"/>
              <a:t>Sketch &amp; Editor: Improvements to selection and highlight</a:t>
            </a:r>
            <a:endParaRPr lang="en-US" sz="2800" b="0" dirty="0"/>
          </a:p>
        </p:txBody>
      </p:sp>
      <p:pic>
        <p:nvPicPr>
          <p:cNvPr id="4" name="Picture 3">
            <a:extLst>
              <a:ext uri="{FF2B5EF4-FFF2-40B4-BE49-F238E27FC236}">
                <a16:creationId xmlns:a16="http://schemas.microsoft.com/office/drawing/2014/main" id="{7B49FC25-1A04-4343-960E-84F238AFB9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43010" y="2530136"/>
            <a:ext cx="4924594" cy="3743085"/>
          </a:xfrm>
          <a:prstGeom prst="rect">
            <a:avLst/>
          </a:prstGeom>
        </p:spPr>
      </p:pic>
    </p:spTree>
    <p:extLst>
      <p:ext uri="{BB962C8B-B14F-4D97-AF65-F5344CB8AC3E}">
        <p14:creationId xmlns:p14="http://schemas.microsoft.com/office/powerpoint/2010/main" val="152463870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2963663"/>
            <a:ext cx="4527741" cy="553998"/>
          </a:xfrm>
        </p:spPr>
        <p:txBody>
          <a:bodyPr/>
          <a:lstStyle/>
          <a:p>
            <a:r>
              <a:rPr lang="en-US" sz="3600" dirty="0"/>
              <a:t>Selection &amp; Highlight</a:t>
            </a:r>
          </a:p>
        </p:txBody>
      </p:sp>
      <p:pic>
        <p:nvPicPr>
          <p:cNvPr id="2" name="Picture 1">
            <a:extLst>
              <a:ext uri="{FF2B5EF4-FFF2-40B4-BE49-F238E27FC236}">
                <a16:creationId xmlns:a16="http://schemas.microsoft.com/office/drawing/2014/main" id="{99C9503B-F0F9-4B1A-8796-0E95BC5D4644}"/>
              </a:ext>
            </a:extLst>
          </p:cNvPr>
          <p:cNvPicPr>
            <a:picLocks noChangeAspect="1"/>
          </p:cNvPicPr>
          <p:nvPr/>
        </p:nvPicPr>
        <p:blipFill>
          <a:blip r:embed="rId5"/>
          <a:stretch>
            <a:fillRect/>
          </a:stretch>
        </p:blipFill>
        <p:spPr>
          <a:xfrm>
            <a:off x="894318" y="1730416"/>
            <a:ext cx="5201682" cy="3574489"/>
          </a:xfrm>
          <a:prstGeom prst="rect">
            <a:avLst/>
          </a:prstGeom>
        </p:spPr>
      </p:pic>
    </p:spTree>
    <p:extLst>
      <p:ext uri="{BB962C8B-B14F-4D97-AF65-F5344CB8AC3E}">
        <p14:creationId xmlns:p14="http://schemas.microsoft.com/office/powerpoint/2010/main" val="328479802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917336"/>
            <a:ext cx="5061888" cy="553998"/>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dirty="0">
                <a:ln>
                  <a:noFill/>
                </a:ln>
                <a:solidFill>
                  <a:prstClr val="white"/>
                </a:solidFill>
                <a:effectLst/>
                <a:uLnTx/>
                <a:uFillTx/>
                <a:latin typeface="Arial"/>
                <a:ea typeface="ＭＳ Ｐゴシック"/>
              </a:rPr>
              <a:t>Questions?</a:t>
            </a:r>
            <a:endParaRPr lang="en-US" sz="3600" dirty="0"/>
          </a:p>
        </p:txBody>
      </p:sp>
    </p:spTree>
    <p:extLst>
      <p:ext uri="{BB962C8B-B14F-4D97-AF65-F5344CB8AC3E}">
        <p14:creationId xmlns:p14="http://schemas.microsoft.com/office/powerpoint/2010/main" val="51057013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F9F74E8-D9FA-604C-BF75-131A52C85E4B}"/>
              </a:ext>
            </a:extLst>
          </p:cNvPr>
          <p:cNvGrpSpPr/>
          <p:nvPr/>
        </p:nvGrpSpPr>
        <p:grpSpPr>
          <a:xfrm>
            <a:off x="0" y="0"/>
            <a:ext cx="12192000" cy="6858001"/>
            <a:chOff x="0" y="0"/>
            <a:chExt cx="12192000" cy="6858001"/>
          </a:xfrm>
        </p:grpSpPr>
        <p:sp>
          <p:nvSpPr>
            <p:cNvPr id="10" name="Rectangle 9">
              <a:extLst>
                <a:ext uri="{FF2B5EF4-FFF2-40B4-BE49-F238E27FC236}">
                  <a16:creationId xmlns:a16="http://schemas.microsoft.com/office/drawing/2014/main" id="{BCF7C7AA-DEEE-DE47-82E8-1B203F974A94}"/>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7" name="Picture 16" descr="A picture containing graphical user interface&#10;&#10;Description automatically generated">
              <a:extLst>
                <a:ext uri="{FF2B5EF4-FFF2-40B4-BE49-F238E27FC236}">
                  <a16:creationId xmlns:a16="http://schemas.microsoft.com/office/drawing/2014/main" id="{41F11C67-49EA-B34D-8F5A-4A36D5A202C8}"/>
                </a:ext>
              </a:extLst>
            </p:cNvPr>
            <p:cNvPicPr>
              <a:picLocks noChangeAspect="1"/>
            </p:cNvPicPr>
            <p:nvPr/>
          </p:nvPicPr>
          <p:blipFill rotWithShape="1">
            <a:blip r:embed="rId3" cstate="print">
              <a:alphaModFix amt="61000"/>
              <a:extLst>
                <a:ext uri="{28A0092B-C50C-407E-A947-70E740481C1C}">
                  <a14:useLocalDpi xmlns:a14="http://schemas.microsoft.com/office/drawing/2010/main"/>
                </a:ext>
              </a:extLst>
            </a:blip>
            <a:srcRect/>
            <a:stretch/>
          </p:blipFill>
          <p:spPr>
            <a:xfrm>
              <a:off x="0" y="0"/>
              <a:ext cx="5964371" cy="6450496"/>
            </a:xfrm>
            <a:prstGeom prst="rect">
              <a:avLst/>
            </a:prstGeom>
          </p:spPr>
        </p:pic>
      </p:grpSp>
      <p:grpSp>
        <p:nvGrpSpPr>
          <p:cNvPr id="2" name="Group 1">
            <a:extLst>
              <a:ext uri="{FF2B5EF4-FFF2-40B4-BE49-F238E27FC236}">
                <a16:creationId xmlns:a16="http://schemas.microsoft.com/office/drawing/2014/main" id="{FC037533-8F12-9149-A013-DC018BEB5650}"/>
              </a:ext>
            </a:extLst>
          </p:cNvPr>
          <p:cNvGrpSpPr/>
          <p:nvPr/>
        </p:nvGrpSpPr>
        <p:grpSpPr>
          <a:xfrm>
            <a:off x="1511487" y="1660234"/>
            <a:ext cx="9139025" cy="4336701"/>
            <a:chOff x="1511487" y="1660234"/>
            <a:chExt cx="9139025" cy="4336701"/>
          </a:xfrm>
        </p:grpSpPr>
        <p:sp>
          <p:nvSpPr>
            <p:cNvPr id="6" name="TextBox 5">
              <a:extLst>
                <a:ext uri="{FF2B5EF4-FFF2-40B4-BE49-F238E27FC236}">
                  <a16:creationId xmlns:a16="http://schemas.microsoft.com/office/drawing/2014/main" id="{8850C38A-DFEB-6349-94A5-499FEFA6A060}"/>
                </a:ext>
              </a:extLst>
            </p:cNvPr>
            <p:cNvSpPr txBox="1"/>
            <p:nvPr/>
          </p:nvSpPr>
          <p:spPr>
            <a:xfrm>
              <a:off x="1605700" y="1660234"/>
              <a:ext cx="1733298" cy="634695"/>
            </a:xfrm>
            <a:prstGeom prst="rect">
              <a:avLst/>
            </a:prstGeom>
            <a:noFill/>
            <a:effectLst/>
          </p:spPr>
          <p:txBody>
            <a:bodyPr wrap="square" lIns="0" tIns="0" rIns="0" bIns="0" rtlCol="0" anchor="ctr">
              <a:noAutofit/>
            </a:bodyPr>
            <a:lstStyle/>
            <a:p>
              <a:pPr algn="ctr" eaLnBrk="0" hangingPunct="0"/>
              <a:r>
                <a:rPr lang="en-US" sz="1400" dirty="0"/>
                <a:t>Download the Esri Events app and find your event</a:t>
              </a:r>
            </a:p>
          </p:txBody>
        </p:sp>
        <p:sp>
          <p:nvSpPr>
            <p:cNvPr id="7" name="TextBox 6">
              <a:extLst>
                <a:ext uri="{FF2B5EF4-FFF2-40B4-BE49-F238E27FC236}">
                  <a16:creationId xmlns:a16="http://schemas.microsoft.com/office/drawing/2014/main" id="{7381F224-72DC-4241-BB75-3F1CF2EA7BE1}"/>
                </a:ext>
              </a:extLst>
            </p:cNvPr>
            <p:cNvSpPr txBox="1"/>
            <p:nvPr/>
          </p:nvSpPr>
          <p:spPr>
            <a:xfrm>
              <a:off x="4011467" y="1660234"/>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C3E3F7"/>
                  </a:solidFill>
                </a:rPr>
                <a:t>Select the session you attended</a:t>
              </a:r>
            </a:p>
          </p:txBody>
        </p:sp>
        <p:sp>
          <p:nvSpPr>
            <p:cNvPr id="8" name="TextBox 7">
              <a:extLst>
                <a:ext uri="{FF2B5EF4-FFF2-40B4-BE49-F238E27FC236}">
                  <a16:creationId xmlns:a16="http://schemas.microsoft.com/office/drawing/2014/main" id="{2ABEA1C3-E185-194D-A4A0-17D7FB34F4D1}"/>
                </a:ext>
              </a:extLst>
            </p:cNvPr>
            <p:cNvSpPr txBox="1"/>
            <p:nvPr/>
          </p:nvSpPr>
          <p:spPr>
            <a:xfrm>
              <a:off x="6417234" y="1660234"/>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9" name="TextBox 8">
              <a:extLst>
                <a:ext uri="{FF2B5EF4-FFF2-40B4-BE49-F238E27FC236}">
                  <a16:creationId xmlns:a16="http://schemas.microsoft.com/office/drawing/2014/main" id="{22C61F03-0729-9245-855D-63132C33B863}"/>
                </a:ext>
              </a:extLst>
            </p:cNvPr>
            <p:cNvSpPr txBox="1"/>
            <p:nvPr/>
          </p:nvSpPr>
          <p:spPr>
            <a:xfrm>
              <a:off x="8823001" y="1660234"/>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C3E3F7"/>
                  </a:solidFill>
                </a:rPr>
                <a:t>Log in to access the survey</a:t>
              </a:r>
            </a:p>
          </p:txBody>
        </p:sp>
        <p:grpSp>
          <p:nvGrpSpPr>
            <p:cNvPr id="11" name="Group 10">
              <a:extLst>
                <a:ext uri="{FF2B5EF4-FFF2-40B4-BE49-F238E27FC236}">
                  <a16:creationId xmlns:a16="http://schemas.microsoft.com/office/drawing/2014/main" id="{E95F50F2-B02E-8941-8C91-626D3BA0D883}"/>
                </a:ext>
              </a:extLst>
            </p:cNvPr>
            <p:cNvGrpSpPr/>
            <p:nvPr/>
          </p:nvGrpSpPr>
          <p:grpSpPr>
            <a:xfrm>
              <a:off x="3917254" y="2480866"/>
              <a:ext cx="1921724" cy="3516069"/>
              <a:chOff x="3125273" y="2289667"/>
              <a:chExt cx="1745068" cy="3192852"/>
            </a:xfrm>
          </p:grpSpPr>
          <p:pic>
            <p:nvPicPr>
              <p:cNvPr id="12" name="Picture 11" descr="A screenshot of a cell phone&#10;&#10;Description generated with very high confidence">
                <a:extLst>
                  <a:ext uri="{FF2B5EF4-FFF2-40B4-BE49-F238E27FC236}">
                    <a16:creationId xmlns:a16="http://schemas.microsoft.com/office/drawing/2014/main" id="{82BAE032-2B26-DE41-A77A-C598B4D52D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97021" y="2443993"/>
                <a:ext cx="1607862" cy="2888675"/>
              </a:xfrm>
              <a:prstGeom prst="rect">
                <a:avLst/>
              </a:prstGeom>
            </p:spPr>
          </p:pic>
          <p:pic>
            <p:nvPicPr>
              <p:cNvPr id="13" name="Picture 8">
                <a:extLst>
                  <a:ext uri="{FF2B5EF4-FFF2-40B4-BE49-F238E27FC236}">
                    <a16:creationId xmlns:a16="http://schemas.microsoft.com/office/drawing/2014/main" id="{C7884134-DBB4-B847-9A8D-F25810AEE454}"/>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3125273" y="2289667"/>
                <a:ext cx="1745068" cy="3192852"/>
              </a:xfrm>
              <a:prstGeom prst="rect">
                <a:avLst/>
              </a:prstGeom>
            </p:spPr>
          </p:pic>
          <p:pic>
            <p:nvPicPr>
              <p:cNvPr id="14" name="Picture 13">
                <a:extLst>
                  <a:ext uri="{FF2B5EF4-FFF2-40B4-BE49-F238E27FC236}">
                    <a16:creationId xmlns:a16="http://schemas.microsoft.com/office/drawing/2014/main" id="{2068E54C-C8B3-9A4F-AD47-CFAC8BD3280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184457" y="2416320"/>
                <a:ext cx="1627632" cy="2917493"/>
              </a:xfrm>
              <a:prstGeom prst="rect">
                <a:avLst/>
              </a:prstGeom>
            </p:spPr>
          </p:pic>
        </p:grpSp>
        <p:grpSp>
          <p:nvGrpSpPr>
            <p:cNvPr id="15" name="Group 14">
              <a:extLst>
                <a:ext uri="{FF2B5EF4-FFF2-40B4-BE49-F238E27FC236}">
                  <a16:creationId xmlns:a16="http://schemas.microsoft.com/office/drawing/2014/main" id="{D813EF59-4A51-BB4E-BB9D-E289BD721B77}"/>
                </a:ext>
              </a:extLst>
            </p:cNvPr>
            <p:cNvGrpSpPr/>
            <p:nvPr/>
          </p:nvGrpSpPr>
          <p:grpSpPr>
            <a:xfrm>
              <a:off x="6323021" y="2480866"/>
              <a:ext cx="1921724" cy="3516069"/>
              <a:chOff x="5226240" y="2289667"/>
              <a:chExt cx="1745068" cy="3192852"/>
            </a:xfrm>
          </p:grpSpPr>
          <p:pic>
            <p:nvPicPr>
              <p:cNvPr id="16" name="Picture 15">
                <a:extLst>
                  <a:ext uri="{FF2B5EF4-FFF2-40B4-BE49-F238E27FC236}">
                    <a16:creationId xmlns:a16="http://schemas.microsoft.com/office/drawing/2014/main" id="{0F4EDA14-5500-A54D-A0CF-045D632D88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92508" y="2463294"/>
                <a:ext cx="1618488" cy="2878751"/>
              </a:xfrm>
              <a:prstGeom prst="rect">
                <a:avLst/>
              </a:prstGeom>
            </p:spPr>
          </p:pic>
          <p:sp>
            <p:nvSpPr>
              <p:cNvPr id="20" name="Rectangle 19">
                <a:extLst>
                  <a:ext uri="{FF2B5EF4-FFF2-40B4-BE49-F238E27FC236}">
                    <a16:creationId xmlns:a16="http://schemas.microsoft.com/office/drawing/2014/main" id="{A245444C-72F6-E14A-88A4-70F42AFA4637}"/>
                  </a:ext>
                </a:extLst>
              </p:cNvPr>
              <p:cNvSpPr/>
              <p:nvPr/>
            </p:nvSpPr>
            <p:spPr bwMode="auto">
              <a:xfrm>
                <a:off x="5292508" y="2445031"/>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1" name="Picture 8">
                <a:extLst>
                  <a:ext uri="{FF2B5EF4-FFF2-40B4-BE49-F238E27FC236}">
                    <a16:creationId xmlns:a16="http://schemas.microsoft.com/office/drawing/2014/main" id="{72F83291-46D9-2F40-BB40-0949D3FBACBC}"/>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5226240" y="2289667"/>
                <a:ext cx="1745068" cy="3192852"/>
              </a:xfrm>
              <a:prstGeom prst="rect">
                <a:avLst/>
              </a:prstGeom>
            </p:spPr>
          </p:pic>
          <p:pic>
            <p:nvPicPr>
              <p:cNvPr id="22" name="Picture 21">
                <a:extLst>
                  <a:ext uri="{FF2B5EF4-FFF2-40B4-BE49-F238E27FC236}">
                    <a16:creationId xmlns:a16="http://schemas.microsoft.com/office/drawing/2014/main" id="{B2F083CE-761F-5B44-9D60-E3E9B263286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88838" y="2428985"/>
                <a:ext cx="1627632" cy="2919244"/>
              </a:xfrm>
              <a:prstGeom prst="rect">
                <a:avLst/>
              </a:prstGeom>
            </p:spPr>
          </p:pic>
          <p:pic>
            <p:nvPicPr>
              <p:cNvPr id="23" name="Picture 22">
                <a:extLst>
                  <a:ext uri="{FF2B5EF4-FFF2-40B4-BE49-F238E27FC236}">
                    <a16:creationId xmlns:a16="http://schemas.microsoft.com/office/drawing/2014/main" id="{535DF100-CBD9-074D-9733-47200FA381A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86686" y="2428985"/>
                <a:ext cx="1627632" cy="211014"/>
              </a:xfrm>
              <a:prstGeom prst="rect">
                <a:avLst/>
              </a:prstGeom>
            </p:spPr>
          </p:pic>
        </p:grpSp>
        <p:sp>
          <p:nvSpPr>
            <p:cNvPr id="24" name="Right Arrow 38">
              <a:extLst>
                <a:ext uri="{FF2B5EF4-FFF2-40B4-BE49-F238E27FC236}">
                  <a16:creationId xmlns:a16="http://schemas.microsoft.com/office/drawing/2014/main" id="{7325D5B9-3AFA-3E47-8138-65F8D5447E69}"/>
                </a:ext>
              </a:extLst>
            </p:cNvPr>
            <p:cNvSpPr/>
            <p:nvPr/>
          </p:nvSpPr>
          <p:spPr bwMode="auto">
            <a:xfrm>
              <a:off x="3208835" y="3609539"/>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ight Arrow 38">
              <a:extLst>
                <a:ext uri="{FF2B5EF4-FFF2-40B4-BE49-F238E27FC236}">
                  <a16:creationId xmlns:a16="http://schemas.microsoft.com/office/drawing/2014/main" id="{D1F45432-308A-FD46-A157-211CA1060763}"/>
                </a:ext>
              </a:extLst>
            </p:cNvPr>
            <p:cNvSpPr/>
            <p:nvPr/>
          </p:nvSpPr>
          <p:spPr bwMode="auto">
            <a:xfrm>
              <a:off x="5609701"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6" name="Right Arrow 38">
              <a:extLst>
                <a:ext uri="{FF2B5EF4-FFF2-40B4-BE49-F238E27FC236}">
                  <a16:creationId xmlns:a16="http://schemas.microsoft.com/office/drawing/2014/main" id="{54874BB2-3872-7441-8F1A-21BE13B6AB72}"/>
                </a:ext>
              </a:extLst>
            </p:cNvPr>
            <p:cNvSpPr/>
            <p:nvPr/>
          </p:nvSpPr>
          <p:spPr bwMode="auto">
            <a:xfrm>
              <a:off x="7935728"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7" name="Group 26">
              <a:extLst>
                <a:ext uri="{FF2B5EF4-FFF2-40B4-BE49-F238E27FC236}">
                  <a16:creationId xmlns:a16="http://schemas.microsoft.com/office/drawing/2014/main" id="{7B09CCB2-AEFA-EF4B-8AE5-DFD06235A12F}"/>
                </a:ext>
              </a:extLst>
            </p:cNvPr>
            <p:cNvGrpSpPr/>
            <p:nvPr/>
          </p:nvGrpSpPr>
          <p:grpSpPr>
            <a:xfrm>
              <a:off x="8728788" y="2480866"/>
              <a:ext cx="1921724" cy="3516069"/>
              <a:chOff x="8728788" y="2289666"/>
              <a:chExt cx="1921724" cy="3516069"/>
            </a:xfrm>
          </p:grpSpPr>
          <p:pic>
            <p:nvPicPr>
              <p:cNvPr id="28" name="Picture 8">
                <a:extLst>
                  <a:ext uri="{FF2B5EF4-FFF2-40B4-BE49-F238E27FC236}">
                    <a16:creationId xmlns:a16="http://schemas.microsoft.com/office/drawing/2014/main" id="{ED94FC9A-361F-E542-80E7-EE83F10342E8}"/>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8728788" y="2289666"/>
                <a:ext cx="1921724" cy="3516069"/>
              </a:xfrm>
              <a:prstGeom prst="rect">
                <a:avLst/>
              </a:prstGeom>
            </p:spPr>
          </p:pic>
          <p:grpSp>
            <p:nvGrpSpPr>
              <p:cNvPr id="29" name="Group 28">
                <a:extLst>
                  <a:ext uri="{FF2B5EF4-FFF2-40B4-BE49-F238E27FC236}">
                    <a16:creationId xmlns:a16="http://schemas.microsoft.com/office/drawing/2014/main" id="{AE96365D-2F2E-F145-9AEC-B04A2C49EC98}"/>
                  </a:ext>
                </a:extLst>
              </p:cNvPr>
              <p:cNvGrpSpPr/>
              <p:nvPr/>
            </p:nvGrpSpPr>
            <p:grpSpPr>
              <a:xfrm>
                <a:off x="8795989" y="2443515"/>
                <a:ext cx="1801368" cy="3214334"/>
                <a:chOff x="8795989" y="2443515"/>
                <a:chExt cx="1801368" cy="3214334"/>
              </a:xfrm>
            </p:grpSpPr>
            <p:pic>
              <p:nvPicPr>
                <p:cNvPr id="30" name="Picture 29">
                  <a:extLst>
                    <a:ext uri="{FF2B5EF4-FFF2-40B4-BE49-F238E27FC236}">
                      <a16:creationId xmlns:a16="http://schemas.microsoft.com/office/drawing/2014/main" id="{03A02BF9-8C1C-C945-94E0-B8B7B3A0578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795989" y="2443515"/>
                  <a:ext cx="1801368" cy="186411"/>
                </a:xfrm>
                <a:prstGeom prst="rect">
                  <a:avLst/>
                </a:prstGeom>
              </p:spPr>
            </p:pic>
            <p:pic>
              <p:nvPicPr>
                <p:cNvPr id="31" name="Picture 30">
                  <a:extLst>
                    <a:ext uri="{FF2B5EF4-FFF2-40B4-BE49-F238E27FC236}">
                      <a16:creationId xmlns:a16="http://schemas.microsoft.com/office/drawing/2014/main" id="{2021EAAF-504B-F242-96B1-8415531BBD30}"/>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5990" y="2635248"/>
                  <a:ext cx="1799083" cy="3022601"/>
                </a:xfrm>
                <a:prstGeom prst="rect">
                  <a:avLst/>
                </a:prstGeom>
              </p:spPr>
            </p:pic>
          </p:grpSp>
        </p:grpSp>
        <p:grpSp>
          <p:nvGrpSpPr>
            <p:cNvPr id="32" name="Group 31">
              <a:extLst>
                <a:ext uri="{FF2B5EF4-FFF2-40B4-BE49-F238E27FC236}">
                  <a16:creationId xmlns:a16="http://schemas.microsoft.com/office/drawing/2014/main" id="{91B469A5-7119-2C47-A3F3-564E7B700B6A}"/>
                </a:ext>
              </a:extLst>
            </p:cNvPr>
            <p:cNvGrpSpPr/>
            <p:nvPr/>
          </p:nvGrpSpPr>
          <p:grpSpPr>
            <a:xfrm>
              <a:off x="1511487" y="2480866"/>
              <a:ext cx="1921724" cy="3516069"/>
              <a:chOff x="1511487" y="2289666"/>
              <a:chExt cx="1921724" cy="3516069"/>
            </a:xfrm>
          </p:grpSpPr>
          <p:pic>
            <p:nvPicPr>
              <p:cNvPr id="33" name="Picture 8">
                <a:extLst>
                  <a:ext uri="{FF2B5EF4-FFF2-40B4-BE49-F238E27FC236}">
                    <a16:creationId xmlns:a16="http://schemas.microsoft.com/office/drawing/2014/main" id="{1BB21591-AE0C-3742-A944-98DACB66526A}"/>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1511487" y="2289666"/>
                <a:ext cx="1921724" cy="3516069"/>
              </a:xfrm>
              <a:prstGeom prst="rect">
                <a:avLst/>
              </a:prstGeom>
            </p:spPr>
          </p:pic>
          <p:pic>
            <p:nvPicPr>
              <p:cNvPr id="34" name="Picture 33">
                <a:extLst>
                  <a:ext uri="{FF2B5EF4-FFF2-40B4-BE49-F238E27FC236}">
                    <a16:creationId xmlns:a16="http://schemas.microsoft.com/office/drawing/2014/main" id="{FBC2D592-CDE5-3D45-8854-33F318214AE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574581" y="2431279"/>
                <a:ext cx="1785525" cy="3204672"/>
              </a:xfrm>
              <a:prstGeom prst="rect">
                <a:avLst/>
              </a:prstGeom>
            </p:spPr>
          </p:pic>
        </p:grpSp>
      </p:grpSp>
      <p:sp>
        <p:nvSpPr>
          <p:cNvPr id="35" name="Title 2">
            <a:extLst>
              <a:ext uri="{FF2B5EF4-FFF2-40B4-BE49-F238E27FC236}">
                <a16:creationId xmlns:a16="http://schemas.microsoft.com/office/drawing/2014/main" id="{D0EDFF76-F4F1-A34E-9DBE-9B61D5A3B7D0}"/>
              </a:ext>
            </a:extLst>
          </p:cNvPr>
          <p:cNvSpPr txBox="1">
            <a:spLocks/>
          </p:cNvSpPr>
          <p:nvPr/>
        </p:nvSpPr>
        <p:spPr>
          <a:xfrm>
            <a:off x="914400" y="813569"/>
            <a:ext cx="10369296" cy="461665"/>
          </a:xfrm>
          <a:prstGeom prst="rect">
            <a:avLst/>
          </a:prstGeom>
        </p:spPr>
        <p:txBody>
          <a:bodyPr/>
          <a:lst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a:lstStyle>
          <a:p>
            <a:pPr algn="ctr"/>
            <a:r>
              <a:rPr lang="en-US" dirty="0"/>
              <a:t>Please Share Your Feedback in the App</a:t>
            </a:r>
          </a:p>
        </p:txBody>
      </p:sp>
      <p:pic>
        <p:nvPicPr>
          <p:cNvPr id="36" name="Picture 35" descr="A picture containing graphical user interface&#10;&#10;Description automatically generated">
            <a:extLst>
              <a:ext uri="{FF2B5EF4-FFF2-40B4-BE49-F238E27FC236}">
                <a16:creationId xmlns:a16="http://schemas.microsoft.com/office/drawing/2014/main" id="{6CE3CB30-3726-F743-AA20-B0CF1E356A57}"/>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989068" y="1147464"/>
            <a:ext cx="5202932" cy="5710535"/>
          </a:xfrm>
          <a:prstGeom prst="rect">
            <a:avLst/>
          </a:prstGeom>
        </p:spPr>
      </p:pic>
    </p:spTree>
    <p:extLst>
      <p:ext uri="{BB962C8B-B14F-4D97-AF65-F5344CB8AC3E}">
        <p14:creationId xmlns:p14="http://schemas.microsoft.com/office/powerpoint/2010/main" val="132968862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EF217-0FE0-A742-8673-2A7AA7301D3B}"/>
              </a:ext>
            </a:extLst>
          </p:cNvPr>
          <p:cNvGrpSpPr/>
          <p:nvPr/>
        </p:nvGrpSpPr>
        <p:grpSpPr>
          <a:xfrm>
            <a:off x="0" y="-1"/>
            <a:ext cx="12192000" cy="6867664"/>
            <a:chOff x="0" y="-1"/>
            <a:chExt cx="12192000" cy="6867664"/>
          </a:xfrm>
        </p:grpSpPr>
        <p:sp>
          <p:nvSpPr>
            <p:cNvPr id="10" name="Rectangle 9">
              <a:extLst>
                <a:ext uri="{FF2B5EF4-FFF2-40B4-BE49-F238E27FC236}">
                  <a16:creationId xmlns:a16="http://schemas.microsoft.com/office/drawing/2014/main" id="{B5D46C39-C73E-8341-BE4D-A6FE06831440}"/>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21" name="Rectangle 20">
              <a:extLst>
                <a:ext uri="{FF2B5EF4-FFF2-40B4-BE49-F238E27FC236}">
                  <a16:creationId xmlns:a16="http://schemas.microsoft.com/office/drawing/2014/main" id="{47736CB9-A2A0-724A-AA73-BE36AA32FD84}"/>
                </a:ext>
              </a:extLst>
            </p:cNvPr>
            <p:cNvSpPr/>
            <p:nvPr/>
          </p:nvSpPr>
          <p:spPr bwMode="auto">
            <a:xfrm>
              <a:off x="0" y="9662"/>
              <a:ext cx="12192000" cy="6858001"/>
            </a:xfrm>
            <a:prstGeom prst="rect">
              <a:avLst/>
            </a:prstGeom>
            <a:gradFill flip="none" rotWithShape="1">
              <a:gsLst>
                <a:gs pos="40000">
                  <a:srgbClr val="0B1A38">
                    <a:alpha val="0"/>
                  </a:srgbClr>
                </a:gs>
                <a:gs pos="0">
                  <a:srgbClr val="080F24">
                    <a:alpha val="85980"/>
                  </a:srgbClr>
                </a:gs>
              </a:gsLst>
              <a:lin ang="16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20" name="Rectangle 19">
              <a:extLst>
                <a:ext uri="{FF2B5EF4-FFF2-40B4-BE49-F238E27FC236}">
                  <a16:creationId xmlns:a16="http://schemas.microsoft.com/office/drawing/2014/main" id="{D5FF3ADB-E582-7D42-AFF2-83EC15BAFDAE}"/>
                </a:ext>
              </a:extLst>
            </p:cNvPr>
            <p:cNvSpPr/>
            <p:nvPr/>
          </p:nvSpPr>
          <p:spPr bwMode="auto">
            <a:xfrm>
              <a:off x="0" y="-1"/>
              <a:ext cx="12192000" cy="6858001"/>
            </a:xfrm>
            <a:prstGeom prst="rect">
              <a:avLst/>
            </a:prstGeom>
            <a:gradFill flip="none" rotWithShape="1">
              <a:gsLst>
                <a:gs pos="46000">
                  <a:srgbClr val="0B1A38">
                    <a:alpha val="0"/>
                  </a:srgbClr>
                </a:gs>
                <a:gs pos="7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3" name="Picture 22" descr="Background pattern&#10;&#10;Description automatically generated">
              <a:extLst>
                <a:ext uri="{FF2B5EF4-FFF2-40B4-BE49-F238E27FC236}">
                  <a16:creationId xmlns:a16="http://schemas.microsoft.com/office/drawing/2014/main" id="{F13A02E3-35ED-BA41-BBE5-8ADB01E23AEE}"/>
                </a:ext>
              </a:extLst>
            </p:cNvPr>
            <p:cNvPicPr>
              <a:picLocks noChangeAspect="1"/>
            </p:cNvPicPr>
            <p:nvPr/>
          </p:nvPicPr>
          <p:blipFill>
            <a:blip r:embed="rId3">
              <a:alphaModFix amt="34000"/>
            </a:blip>
            <a:stretch>
              <a:fillRect/>
            </a:stretch>
          </p:blipFill>
          <p:spPr>
            <a:xfrm>
              <a:off x="0" y="0"/>
              <a:ext cx="12192000" cy="6858000"/>
            </a:xfrm>
            <a:prstGeom prst="rect">
              <a:avLst/>
            </a:prstGeom>
          </p:spPr>
        </p:pic>
        <p:pic>
          <p:nvPicPr>
            <p:cNvPr id="19" name="Picture 18" descr="Background pattern&#10;&#10;Description automatically generated">
              <a:extLst>
                <a:ext uri="{FF2B5EF4-FFF2-40B4-BE49-F238E27FC236}">
                  <a16:creationId xmlns:a16="http://schemas.microsoft.com/office/drawing/2014/main" id="{68EC4E4F-3D60-F044-A5A1-A5FAEBA9C1E7}"/>
                </a:ext>
              </a:extLst>
            </p:cNvPr>
            <p:cNvPicPr>
              <a:picLocks noChangeAspect="1"/>
            </p:cNvPicPr>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39" name="Rectangle 38">
              <a:extLst>
                <a:ext uri="{FF2B5EF4-FFF2-40B4-BE49-F238E27FC236}">
                  <a16:creationId xmlns:a16="http://schemas.microsoft.com/office/drawing/2014/main" id="{AD48158A-2CC7-B347-B5D6-B3552870633B}"/>
                </a:ext>
              </a:extLst>
            </p:cNvPr>
            <p:cNvSpPr/>
            <p:nvPr/>
          </p:nvSpPr>
          <p:spPr>
            <a:xfrm>
              <a:off x="2108384" y="6402195"/>
              <a:ext cx="3923608" cy="252883"/>
            </a:xfrm>
            <a:prstGeom prst="rect">
              <a:avLst/>
            </a:prstGeom>
          </p:spPr>
          <p:txBody>
            <a:bodyPr wrap="square">
              <a:spAutoFit/>
            </a:bodyPr>
            <a:lstStyle/>
            <a:p>
              <a:r>
                <a:rPr lang="en-US" sz="1050" dirty="0">
                  <a:solidFill>
                    <a:schemeClr val="tx1">
                      <a:alpha val="60000"/>
                    </a:schemeClr>
                  </a:solidFill>
                </a:rPr>
                <a:t>Copyright © 2022 Esri. All rights reserved.</a:t>
              </a:r>
            </a:p>
          </p:txBody>
        </p:sp>
      </p:grpSp>
    </p:spTree>
    <p:extLst>
      <p:ext uri="{BB962C8B-B14F-4D97-AF65-F5344CB8AC3E}">
        <p14:creationId xmlns:p14="http://schemas.microsoft.com/office/powerpoint/2010/main" val="86853256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1883527"/>
            <a:ext cx="10369296" cy="4090851"/>
          </a:xfrm>
        </p:spPr>
        <p:txBody>
          <a:bodyPr/>
          <a:lstStyle/>
          <a:p>
            <a:pPr>
              <a:buClr>
                <a:srgbClr val="00EC86"/>
              </a:buClr>
            </a:pPr>
            <a:r>
              <a:rPr lang="en-US" sz="2200" dirty="0"/>
              <a:t>Web editing</a:t>
            </a:r>
          </a:p>
          <a:p>
            <a:pPr lvl="1">
              <a:buClr>
                <a:srgbClr val="00EC86"/>
              </a:buClr>
            </a:pPr>
            <a:r>
              <a:rPr lang="en-US" sz="2200" dirty="0"/>
              <a:t>What is it and how does it work?</a:t>
            </a:r>
          </a:p>
          <a:p>
            <a:pPr>
              <a:buClr>
                <a:srgbClr val="00EC86"/>
              </a:buClr>
            </a:pPr>
            <a:r>
              <a:rPr lang="en-US" sz="2200" dirty="0"/>
              <a:t>Editing widgets</a:t>
            </a:r>
          </a:p>
          <a:p>
            <a:pPr lvl="1">
              <a:buClr>
                <a:srgbClr val="00EC86"/>
              </a:buClr>
            </a:pPr>
            <a:r>
              <a:rPr lang="en-US" sz="2200" dirty="0"/>
              <a:t>Editor</a:t>
            </a:r>
          </a:p>
          <a:p>
            <a:pPr lvl="1">
              <a:buClr>
                <a:srgbClr val="00EC86"/>
              </a:buClr>
            </a:pPr>
            <a:r>
              <a:rPr lang="en-US" sz="2200" dirty="0" err="1"/>
              <a:t>FeatureForm</a:t>
            </a:r>
            <a:endParaRPr lang="en-US" sz="2200" dirty="0"/>
          </a:p>
          <a:p>
            <a:pPr lvl="1">
              <a:buClr>
                <a:srgbClr val="00EC86"/>
              </a:buClr>
            </a:pPr>
            <a:r>
              <a:rPr lang="en-US" sz="2200" dirty="0" err="1"/>
              <a:t>FeatureTemplates</a:t>
            </a:r>
            <a:endParaRPr lang="en-US" sz="2200" dirty="0"/>
          </a:p>
          <a:p>
            <a:pPr lvl="1">
              <a:buClr>
                <a:srgbClr val="00EC86"/>
              </a:buClr>
            </a:pPr>
            <a:r>
              <a:rPr lang="en-US" sz="2200" dirty="0"/>
              <a:t>Sketch/</a:t>
            </a:r>
            <a:r>
              <a:rPr lang="en-US" sz="2200" dirty="0" err="1"/>
              <a:t>SketchViewModel</a:t>
            </a:r>
            <a:endParaRPr lang="en-US" sz="2200" dirty="0"/>
          </a:p>
          <a:p>
            <a:pPr lvl="1">
              <a:buClr>
                <a:srgbClr val="00EC86"/>
              </a:buClr>
            </a:pPr>
            <a:r>
              <a:rPr lang="en-US" sz="2200" dirty="0"/>
              <a:t> etc.</a:t>
            </a:r>
          </a:p>
          <a:p>
            <a:pPr>
              <a:buClr>
                <a:srgbClr val="00EC86"/>
              </a:buClr>
            </a:pPr>
            <a:r>
              <a:rPr lang="en-US" sz="2200" dirty="0"/>
              <a:t>Form work</a:t>
            </a:r>
          </a:p>
          <a:p>
            <a:pPr>
              <a:buClr>
                <a:srgbClr val="00EC86"/>
              </a:buClr>
            </a:pPr>
            <a:r>
              <a:rPr lang="en-US" sz="2200" dirty="0"/>
              <a:t>Sketching/editing</a:t>
            </a:r>
          </a:p>
          <a:p>
            <a:pPr marL="0" indent="0">
              <a:buClr>
                <a:srgbClr val="00EC86"/>
              </a:buClr>
              <a:buNone/>
            </a:pPr>
            <a:endParaRPr lang="en-US" dirty="0"/>
          </a:p>
        </p:txBody>
      </p:sp>
      <p:sp>
        <p:nvSpPr>
          <p:cNvPr id="17" name="Text Placeholder 16">
            <a:extLst>
              <a:ext uri="{FF2B5EF4-FFF2-40B4-BE49-F238E27FC236}">
                <a16:creationId xmlns:a16="http://schemas.microsoft.com/office/drawing/2014/main" id="{37EE8129-8D57-F74E-8B0E-E92ED4291DE8}"/>
              </a:ext>
            </a:extLst>
          </p:cNvPr>
          <p:cNvSpPr>
            <a:spLocks noGrp="1"/>
          </p:cNvSpPr>
          <p:nvPr>
            <p:ph type="body" sz="quarter" idx="11"/>
          </p:nvPr>
        </p:nvSpPr>
        <p:spPr>
          <a:xfrm>
            <a:off x="914400" y="1399032"/>
            <a:ext cx="10369296" cy="307777"/>
          </a:xfrm>
        </p:spPr>
        <p:txBody>
          <a:bodyPr/>
          <a:lstStyle/>
          <a:p>
            <a:pPr>
              <a:tabLst>
                <a:tab pos="276225" algn="l"/>
              </a:tabLst>
            </a:pPr>
            <a:r>
              <a:rPr lang="en-US" sz="2000" dirty="0">
                <a:solidFill>
                  <a:srgbClr val="00EC86"/>
                </a:solidFill>
              </a:rPr>
              <a:t>Topics covered in this presentation</a:t>
            </a:r>
            <a:endParaRPr lang="en-US" sz="2000" b="0" dirty="0">
              <a:solidFill>
                <a:srgbClr val="00EC86"/>
              </a:solidFill>
            </a:endParaRPr>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883622"/>
            <a:ext cx="10369296" cy="492443"/>
          </a:xfrm>
        </p:spPr>
        <p:txBody>
          <a:bodyPr/>
          <a:lstStyle/>
          <a:p>
            <a:r>
              <a:rPr lang="en-US" sz="3200" b="0" dirty="0"/>
              <a:t>Agenda</a:t>
            </a:r>
          </a:p>
        </p:txBody>
      </p:sp>
    </p:spTree>
    <p:extLst>
      <p:ext uri="{BB962C8B-B14F-4D97-AF65-F5344CB8AC3E}">
        <p14:creationId xmlns:p14="http://schemas.microsoft.com/office/powerpoint/2010/main" val="400324471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2"/>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grpSp>
      <p:sp>
        <p:nvSpPr>
          <p:cNvPr id="26" name="Title 15">
            <a:extLst>
              <a:ext uri="{FF2B5EF4-FFF2-40B4-BE49-F238E27FC236}">
                <a16:creationId xmlns:a16="http://schemas.microsoft.com/office/drawing/2014/main" id="{026C2AB7-6550-4646-BB61-DA0BFCC154DB}"/>
              </a:ext>
            </a:extLst>
          </p:cNvPr>
          <p:cNvSpPr>
            <a:spLocks noGrp="1"/>
          </p:cNvSpPr>
          <p:nvPr>
            <p:ph type="title"/>
          </p:nvPr>
        </p:nvSpPr>
        <p:spPr>
          <a:xfrm>
            <a:off x="914400" y="883622"/>
            <a:ext cx="10369296" cy="492443"/>
          </a:xfrm>
        </p:spPr>
        <p:txBody>
          <a:bodyPr/>
          <a:lstStyle/>
          <a:p>
            <a:r>
              <a:rPr lang="en-US" sz="3200" b="0" dirty="0"/>
              <a:t>Enable editing on a feature service</a:t>
            </a:r>
          </a:p>
        </p:txBody>
      </p:sp>
      <p:sp>
        <p:nvSpPr>
          <p:cNvPr id="27" name="Content Placeholder 17">
            <a:extLst>
              <a:ext uri="{FF2B5EF4-FFF2-40B4-BE49-F238E27FC236}">
                <a16:creationId xmlns:a16="http://schemas.microsoft.com/office/drawing/2014/main" id="{489D4F3A-C4F4-4C41-A6A5-A1A6C0A57DEE}"/>
              </a:ext>
            </a:extLst>
          </p:cNvPr>
          <p:cNvSpPr>
            <a:spLocks noGrp="1"/>
          </p:cNvSpPr>
          <p:nvPr>
            <p:ph sz="quarter" idx="12"/>
          </p:nvPr>
        </p:nvSpPr>
        <p:spPr>
          <a:xfrm>
            <a:off x="914400" y="2057400"/>
            <a:ext cx="10369296" cy="3427413"/>
          </a:xfrm>
        </p:spPr>
        <p:txBody>
          <a:bodyPr/>
          <a:lstStyle/>
          <a:p>
            <a:pPr>
              <a:buClr>
                <a:srgbClr val="00EC86"/>
              </a:buClr>
            </a:pPr>
            <a:endParaRPr lang="en-US" b="0" dirty="0"/>
          </a:p>
          <a:p>
            <a:pPr>
              <a:buClr>
                <a:srgbClr val="00EC86"/>
              </a:buClr>
            </a:pPr>
            <a:r>
              <a:rPr lang="en-US" sz="2400" dirty="0"/>
              <a:t>The </a:t>
            </a:r>
            <a:r>
              <a:rPr lang="en-US" sz="2400" dirty="0">
                <a:hlinkClick r:id="rId3"/>
              </a:rPr>
              <a:t>feature service </a:t>
            </a:r>
            <a:r>
              <a:rPr lang="en-US" sz="2400" dirty="0"/>
              <a:t>must be enabled for editing</a:t>
            </a:r>
          </a:p>
          <a:p>
            <a:pPr>
              <a:buClr>
                <a:srgbClr val="00EC86"/>
              </a:buClr>
            </a:pPr>
            <a:r>
              <a:rPr lang="en-US" sz="2400" dirty="0"/>
              <a:t>Constraints are set at the service level</a:t>
            </a:r>
            <a:endParaRPr lang="en-US" sz="2400" b="0" dirty="0"/>
          </a:p>
          <a:p>
            <a:pPr lvl="1">
              <a:buClr>
                <a:srgbClr val="00EC86"/>
              </a:buClr>
            </a:pPr>
            <a:r>
              <a:rPr lang="en-US" sz="2400" dirty="0"/>
              <a:t>Client apps, i.e. the JavaScript API, cannot override any permissions set on the service</a:t>
            </a:r>
          </a:p>
          <a:p>
            <a:pPr>
              <a:buClr>
                <a:srgbClr val="00EC86"/>
              </a:buClr>
            </a:pPr>
            <a:r>
              <a:rPr lang="en-US" sz="2400" dirty="0"/>
              <a:t>Client API accesses </a:t>
            </a:r>
            <a:r>
              <a:rPr lang="en-US" sz="2400" dirty="0">
                <a:hlinkClick r:id="rId4"/>
              </a:rPr>
              <a:t>REST API calls</a:t>
            </a:r>
            <a:endParaRPr lang="en-US" sz="2400" b="0" dirty="0"/>
          </a:p>
        </p:txBody>
      </p:sp>
    </p:spTree>
    <p:extLst>
      <p:ext uri="{BB962C8B-B14F-4D97-AF65-F5344CB8AC3E}">
        <p14:creationId xmlns:p14="http://schemas.microsoft.com/office/powerpoint/2010/main" val="12178746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1352" y="2162217"/>
            <a:ext cx="10369296" cy="3662114"/>
          </a:xfrm>
        </p:spPr>
        <p:txBody>
          <a:bodyPr/>
          <a:lstStyle/>
          <a:p>
            <a:pPr>
              <a:buClr>
                <a:srgbClr val="00EC86"/>
              </a:buClr>
            </a:pPr>
            <a:r>
              <a:rPr lang="en-US" sz="2400" dirty="0"/>
              <a:t>Granular API</a:t>
            </a:r>
          </a:p>
          <a:p>
            <a:pPr lvl="1">
              <a:buClr>
                <a:srgbClr val="00EC86"/>
              </a:buClr>
            </a:pPr>
            <a:r>
              <a:rPr lang="en-US" sz="2400" dirty="0"/>
              <a:t>Using </a:t>
            </a:r>
            <a:r>
              <a:rPr lang="en-US" sz="2400" dirty="0" err="1">
                <a:hlinkClick r:id="rId4"/>
              </a:rPr>
              <a:t>ApplyEdits</a:t>
            </a:r>
            <a:r>
              <a:rPr lang="en-US" sz="2400" dirty="0"/>
              <a:t> directly off the </a:t>
            </a:r>
            <a:r>
              <a:rPr lang="en-US" sz="2400" dirty="0" err="1"/>
              <a:t>FeatureLayer</a:t>
            </a:r>
            <a:endParaRPr lang="en-US" sz="2400" dirty="0"/>
          </a:p>
          <a:p>
            <a:pPr lvl="1">
              <a:buClr>
                <a:srgbClr val="00EC86"/>
              </a:buClr>
            </a:pPr>
            <a:endParaRPr lang="en-US" sz="2400" dirty="0"/>
          </a:p>
          <a:p>
            <a:pPr>
              <a:buClr>
                <a:srgbClr val="00EC86"/>
              </a:buClr>
            </a:pPr>
            <a:r>
              <a:rPr lang="en-US" sz="2400" dirty="0"/>
              <a:t>Configurable widgets</a:t>
            </a:r>
          </a:p>
          <a:p>
            <a:pPr lvl="1">
              <a:buClr>
                <a:srgbClr val="00EC86"/>
              </a:buClr>
            </a:pPr>
            <a:r>
              <a:rPr lang="en-US" sz="2400" dirty="0"/>
              <a:t>Encapsulates granular functionality</a:t>
            </a:r>
          </a:p>
          <a:p>
            <a:pPr lvl="1">
              <a:buClr>
                <a:srgbClr val="00EC86"/>
              </a:buClr>
            </a:pPr>
            <a:r>
              <a:rPr lang="en-US" sz="2400" dirty="0"/>
              <a:t>Easy to use as-is</a:t>
            </a:r>
          </a:p>
          <a:p>
            <a:pPr lvl="1">
              <a:buClr>
                <a:srgbClr val="00EC86"/>
              </a:buClr>
            </a:pPr>
            <a:r>
              <a:rPr lang="en-US" sz="2400" dirty="0"/>
              <a:t>Configurable</a:t>
            </a:r>
          </a:p>
          <a:p>
            <a:pPr lvl="1">
              <a:buClr>
                <a:srgbClr val="00EC86"/>
              </a:buClr>
            </a:pPr>
            <a:r>
              <a:rPr lang="en-US" sz="2400" dirty="0"/>
              <a:t>Two parts, view UI (</a:t>
            </a:r>
            <a:r>
              <a:rPr lang="en-US" sz="2400" dirty="0" err="1"/>
              <a:t>ie</a:t>
            </a:r>
            <a:r>
              <a:rPr lang="en-US" sz="2400" dirty="0"/>
              <a:t>. widget), and its underlying logic (</a:t>
            </a:r>
            <a:r>
              <a:rPr lang="en-US" sz="2400" dirty="0" err="1"/>
              <a:t>ie</a:t>
            </a:r>
            <a:r>
              <a:rPr lang="en-US" sz="2400" dirty="0"/>
              <a:t>. </a:t>
            </a:r>
            <a:r>
              <a:rPr lang="en-US" sz="2400" dirty="0" err="1"/>
              <a:t>viewModel</a:t>
            </a:r>
            <a:r>
              <a:rPr lang="en-US" sz="2400" dirty="0"/>
              <a:t>) </a:t>
            </a:r>
          </a:p>
          <a:p>
            <a:pPr marL="284163" lvl="1" indent="0">
              <a:buClr>
                <a:srgbClr val="00EC86"/>
              </a:buClr>
              <a:buNone/>
            </a:pPr>
            <a:endParaRPr lang="en-US" dirty="0"/>
          </a:p>
          <a:p>
            <a:pPr>
              <a:buClr>
                <a:srgbClr val="00EC86"/>
              </a:buClr>
            </a:pPr>
            <a:endParaRPr lang="en-US" dirty="0"/>
          </a:p>
          <a:p>
            <a:pPr>
              <a:buClr>
                <a:srgbClr val="00EC86"/>
              </a:buClr>
            </a:pPr>
            <a:endParaRPr lang="en-US" dirty="0"/>
          </a:p>
          <a:p>
            <a:pPr>
              <a:buClr>
                <a:srgbClr val="00EC86"/>
              </a:buClr>
            </a:pPr>
            <a:endParaRPr lang="en-US"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883622"/>
            <a:ext cx="10369296" cy="492443"/>
          </a:xfrm>
        </p:spPr>
        <p:txBody>
          <a:bodyPr/>
          <a:lstStyle/>
          <a:p>
            <a:r>
              <a:rPr lang="en-US" sz="3200" dirty="0"/>
              <a:t>JavaScript API editing basics</a:t>
            </a:r>
            <a:endParaRPr lang="en-US" sz="3200" b="0" dirty="0"/>
          </a:p>
        </p:txBody>
      </p:sp>
      <p:sp>
        <p:nvSpPr>
          <p:cNvPr id="11" name="Content Placeholder 17">
            <a:extLst>
              <a:ext uri="{FF2B5EF4-FFF2-40B4-BE49-F238E27FC236}">
                <a16:creationId xmlns:a16="http://schemas.microsoft.com/office/drawing/2014/main" id="{4E199800-E7BC-4338-8AE8-5532FE4ADBFC}"/>
              </a:ext>
            </a:extLst>
          </p:cNvPr>
          <p:cNvSpPr txBox="1">
            <a:spLocks/>
          </p:cNvSpPr>
          <p:nvPr/>
        </p:nvSpPr>
        <p:spPr>
          <a:xfrm>
            <a:off x="911352" y="4241742"/>
            <a:ext cx="10369296" cy="454794"/>
          </a:xfrm>
          <a:prstGeom prst="rect">
            <a:avLst/>
          </a:prstGeom>
          <a:noFill/>
        </p:spPr>
        <p:txBody>
          <a:bodyPr vert="horz" lIns="0" tIns="0" rIns="0" bIns="0" rtlCol="0">
            <a:noAutofit/>
          </a:bodyPr>
          <a:lst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buClr>
                <a:srgbClr val="00EC86"/>
              </a:buClr>
            </a:pPr>
            <a:endParaRPr lang="en-US" dirty="0"/>
          </a:p>
          <a:p>
            <a:pPr>
              <a:buClr>
                <a:srgbClr val="00EC86"/>
              </a:buClr>
            </a:pPr>
            <a:endParaRPr lang="en-US" dirty="0"/>
          </a:p>
          <a:p>
            <a:pPr>
              <a:buClr>
                <a:srgbClr val="00EC86"/>
              </a:buClr>
            </a:pPr>
            <a:endParaRPr lang="en-US" dirty="0"/>
          </a:p>
          <a:p>
            <a:pPr>
              <a:buClr>
                <a:srgbClr val="00EC86"/>
              </a:buClr>
            </a:pPr>
            <a:endParaRPr lang="en-US" dirty="0"/>
          </a:p>
        </p:txBody>
      </p:sp>
    </p:spTree>
    <p:extLst>
      <p:ext uri="{BB962C8B-B14F-4D97-AF65-F5344CB8AC3E}">
        <p14:creationId xmlns:p14="http://schemas.microsoft.com/office/powerpoint/2010/main" val="235208481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1"/>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223024" y="1"/>
            <a:ext cx="12192000" cy="6858000"/>
          </a:xfrm>
          <a:prstGeom prst="rect">
            <a:avLst/>
          </a:prstGeom>
        </p:spPr>
      </p:pic>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Configurable widgets</a:t>
            </a:r>
          </a:p>
        </p:txBody>
      </p:sp>
      <p:sp>
        <p:nvSpPr>
          <p:cNvPr id="2" name="Rectangle 1">
            <a:extLst>
              <a:ext uri="{FF2B5EF4-FFF2-40B4-BE49-F238E27FC236}">
                <a16:creationId xmlns:a16="http://schemas.microsoft.com/office/drawing/2014/main" id="{62D03911-DE4D-B34D-92A9-28FC6F23F1B1}"/>
              </a:ext>
            </a:extLst>
          </p:cNvPr>
          <p:cNvSpPr/>
          <p:nvPr/>
        </p:nvSpPr>
        <p:spPr bwMode="auto">
          <a:xfrm>
            <a:off x="1067969" y="1788083"/>
            <a:ext cx="9436480" cy="4124739"/>
          </a:xfrm>
          <a:prstGeom prst="rect">
            <a:avLst/>
          </a:prstGeom>
          <a:noFill/>
          <a:ln w="444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3" name="Rounded Rectangle 22">
            <a:extLst>
              <a:ext uri="{FF2B5EF4-FFF2-40B4-BE49-F238E27FC236}">
                <a16:creationId xmlns:a16="http://schemas.microsoft.com/office/drawing/2014/main" id="{3D04F588-5A11-5F4E-A1EF-08249A845A89}"/>
              </a:ext>
            </a:extLst>
          </p:cNvPr>
          <p:cNvSpPr/>
          <p:nvPr/>
        </p:nvSpPr>
        <p:spPr bwMode="auto">
          <a:xfrm>
            <a:off x="6035422" y="3985412"/>
            <a:ext cx="3153887"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4" name="Rounded Rectangle 23">
            <a:extLst>
              <a:ext uri="{FF2B5EF4-FFF2-40B4-BE49-F238E27FC236}">
                <a16:creationId xmlns:a16="http://schemas.microsoft.com/office/drawing/2014/main" id="{F7A409C7-FBE3-7646-9D5A-F8F766A51106}"/>
              </a:ext>
            </a:extLst>
          </p:cNvPr>
          <p:cNvSpPr/>
          <p:nvPr/>
        </p:nvSpPr>
        <p:spPr bwMode="auto">
          <a:xfrm>
            <a:off x="1891300" y="3985412"/>
            <a:ext cx="3153888"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grpSp>
        <p:nvGrpSpPr>
          <p:cNvPr id="30" name="Group 29">
            <a:extLst>
              <a:ext uri="{FF2B5EF4-FFF2-40B4-BE49-F238E27FC236}">
                <a16:creationId xmlns:a16="http://schemas.microsoft.com/office/drawing/2014/main" id="{3BC53C3F-46C4-E940-B433-615FC4594A17}"/>
              </a:ext>
            </a:extLst>
          </p:cNvPr>
          <p:cNvGrpSpPr/>
          <p:nvPr/>
        </p:nvGrpSpPr>
        <p:grpSpPr>
          <a:xfrm>
            <a:off x="1495817" y="2058002"/>
            <a:ext cx="2828981" cy="1099752"/>
            <a:chOff x="1891301" y="2321242"/>
            <a:chExt cx="2828981" cy="1099752"/>
          </a:xfrm>
        </p:grpSpPr>
        <p:sp>
          <p:nvSpPr>
            <p:cNvPr id="3" name="Rounded Rectangle 2">
              <a:extLst>
                <a:ext uri="{FF2B5EF4-FFF2-40B4-BE49-F238E27FC236}">
                  <a16:creationId xmlns:a16="http://schemas.microsoft.com/office/drawing/2014/main" id="{4E8666C7-D406-EF46-BB57-6F03E4BE2413}"/>
                </a:ext>
              </a:extLst>
            </p:cNvPr>
            <p:cNvSpPr/>
            <p:nvPr/>
          </p:nvSpPr>
          <p:spPr bwMode="auto">
            <a:xfrm>
              <a:off x="1891301" y="232124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4" name="TextBox 3">
              <a:extLst>
                <a:ext uri="{FF2B5EF4-FFF2-40B4-BE49-F238E27FC236}">
                  <a16:creationId xmlns:a16="http://schemas.microsoft.com/office/drawing/2014/main" id="{B2874DF8-7D06-174A-93B0-7221A32242F0}"/>
                </a:ext>
              </a:extLst>
            </p:cNvPr>
            <p:cNvSpPr txBox="1"/>
            <p:nvPr/>
          </p:nvSpPr>
          <p:spPr>
            <a:xfrm>
              <a:off x="2236573" y="2570205"/>
              <a:ext cx="2014151" cy="469557"/>
            </a:xfrm>
            <a:prstGeom prst="rect">
              <a:avLst/>
            </a:prstGeom>
            <a:noFill/>
            <a:effectLst/>
          </p:spPr>
          <p:txBody>
            <a:bodyPr wrap="square" lIns="0" tIns="0" rIns="0" bIns="0" rtlCol="0" anchor="ctr" anchorCtr="1">
              <a:noAutofit/>
            </a:bodyPr>
            <a:lstStyle/>
            <a:p>
              <a:pPr algn="l" eaLnBrk="0" hangingPunct="0"/>
              <a:r>
                <a:rPr lang="en-US" sz="2400" dirty="0" err="1">
                  <a:ea typeface="+mn-ea"/>
                  <a:cs typeface="+mn-cs"/>
                </a:rPr>
                <a:t>FeatureForm</a:t>
              </a:r>
              <a:endParaRPr lang="en-US" sz="2400" dirty="0">
                <a:ea typeface="+mn-ea"/>
                <a:cs typeface="+mn-cs"/>
              </a:endParaRPr>
            </a:p>
          </p:txBody>
        </p:sp>
      </p:grpSp>
      <p:grpSp>
        <p:nvGrpSpPr>
          <p:cNvPr id="5" name="Group 4">
            <a:extLst>
              <a:ext uri="{FF2B5EF4-FFF2-40B4-BE49-F238E27FC236}">
                <a16:creationId xmlns:a16="http://schemas.microsoft.com/office/drawing/2014/main" id="{DD4B9338-3464-CC4F-81F2-487DD99E1757}"/>
              </a:ext>
            </a:extLst>
          </p:cNvPr>
          <p:cNvGrpSpPr/>
          <p:nvPr/>
        </p:nvGrpSpPr>
        <p:grpSpPr>
          <a:xfrm>
            <a:off x="4524685" y="2058002"/>
            <a:ext cx="2828981" cy="1099752"/>
            <a:chOff x="6360327" y="2336872"/>
            <a:chExt cx="2828981" cy="1099752"/>
          </a:xfrm>
        </p:grpSpPr>
        <p:sp>
          <p:nvSpPr>
            <p:cNvPr id="22" name="Rounded Rectangle 21">
              <a:extLst>
                <a:ext uri="{FF2B5EF4-FFF2-40B4-BE49-F238E27FC236}">
                  <a16:creationId xmlns:a16="http://schemas.microsoft.com/office/drawing/2014/main" id="{1DF2EAE3-043E-F84B-A10C-C8B358186565}"/>
                </a:ext>
              </a:extLst>
            </p:cNvPr>
            <p:cNvSpPr/>
            <p:nvPr/>
          </p:nvSpPr>
          <p:spPr bwMode="auto">
            <a:xfrm>
              <a:off x="6360327" y="233687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5" name="TextBox 24">
              <a:extLst>
                <a:ext uri="{FF2B5EF4-FFF2-40B4-BE49-F238E27FC236}">
                  <a16:creationId xmlns:a16="http://schemas.microsoft.com/office/drawing/2014/main" id="{41F546CD-ECB6-2A47-8ED2-82252D1AD6F5}"/>
                </a:ext>
              </a:extLst>
            </p:cNvPr>
            <p:cNvSpPr txBox="1"/>
            <p:nvPr/>
          </p:nvSpPr>
          <p:spPr>
            <a:xfrm>
              <a:off x="6677532" y="2636339"/>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FeatureTemplates</a:t>
              </a:r>
              <a:endParaRPr lang="en-US" sz="2100" dirty="0">
                <a:ea typeface="+mn-ea"/>
                <a:cs typeface="+mn-cs"/>
              </a:endParaRPr>
            </a:p>
          </p:txBody>
        </p:sp>
      </p:grpSp>
      <p:grpSp>
        <p:nvGrpSpPr>
          <p:cNvPr id="35" name="Group 34">
            <a:extLst>
              <a:ext uri="{FF2B5EF4-FFF2-40B4-BE49-F238E27FC236}">
                <a16:creationId xmlns:a16="http://schemas.microsoft.com/office/drawing/2014/main" id="{86980C75-BAEB-8748-B083-D96FE6A8B797}"/>
              </a:ext>
            </a:extLst>
          </p:cNvPr>
          <p:cNvGrpSpPr/>
          <p:nvPr/>
        </p:nvGrpSpPr>
        <p:grpSpPr>
          <a:xfrm>
            <a:off x="7455110" y="2042371"/>
            <a:ext cx="2828981" cy="1099752"/>
            <a:chOff x="6360327" y="2336872"/>
            <a:chExt cx="2828981" cy="1099752"/>
          </a:xfrm>
        </p:grpSpPr>
        <p:sp>
          <p:nvSpPr>
            <p:cNvPr id="36" name="Rounded Rectangle 35">
              <a:extLst>
                <a:ext uri="{FF2B5EF4-FFF2-40B4-BE49-F238E27FC236}">
                  <a16:creationId xmlns:a16="http://schemas.microsoft.com/office/drawing/2014/main" id="{F2E14021-EC5A-104B-9F5F-C0A42A41A372}"/>
                </a:ext>
              </a:extLst>
            </p:cNvPr>
            <p:cNvSpPr/>
            <p:nvPr/>
          </p:nvSpPr>
          <p:spPr bwMode="auto">
            <a:xfrm>
              <a:off x="6360327" y="233687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37" name="TextBox 36">
              <a:extLst>
                <a:ext uri="{FF2B5EF4-FFF2-40B4-BE49-F238E27FC236}">
                  <a16:creationId xmlns:a16="http://schemas.microsoft.com/office/drawing/2014/main" id="{D0D40560-3C62-E948-9BB7-13318CC0B45E}"/>
                </a:ext>
              </a:extLst>
            </p:cNvPr>
            <p:cNvSpPr txBox="1"/>
            <p:nvPr/>
          </p:nvSpPr>
          <p:spPr>
            <a:xfrm>
              <a:off x="6677532" y="2636339"/>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SketchViewModel</a:t>
              </a:r>
              <a:endParaRPr lang="en-US" sz="2100" dirty="0">
                <a:ea typeface="+mn-ea"/>
                <a:cs typeface="+mn-cs"/>
              </a:endParaRPr>
            </a:p>
          </p:txBody>
        </p:sp>
      </p:grpSp>
      <p:sp>
        <p:nvSpPr>
          <p:cNvPr id="38" name="TextBox 37">
            <a:extLst>
              <a:ext uri="{FF2B5EF4-FFF2-40B4-BE49-F238E27FC236}">
                <a16:creationId xmlns:a16="http://schemas.microsoft.com/office/drawing/2014/main" id="{FE02ADBE-C5ED-DB4F-BD8A-B1A99C92C0B1}"/>
              </a:ext>
            </a:extLst>
          </p:cNvPr>
          <p:cNvSpPr txBox="1"/>
          <p:nvPr/>
        </p:nvSpPr>
        <p:spPr>
          <a:xfrm>
            <a:off x="1992443" y="4376967"/>
            <a:ext cx="2834670" cy="469557"/>
          </a:xfrm>
          <a:prstGeom prst="rect">
            <a:avLst/>
          </a:prstGeom>
          <a:noFill/>
          <a:effectLst/>
        </p:spPr>
        <p:txBody>
          <a:bodyPr wrap="square" lIns="0" tIns="0" rIns="0" bIns="0" rtlCol="0" anchor="ctr" anchorCtr="1">
            <a:noAutofit/>
          </a:bodyPr>
          <a:lstStyle/>
          <a:p>
            <a:pPr algn="l" eaLnBrk="0" hangingPunct="0"/>
            <a:r>
              <a:rPr lang="en-US" sz="2400" dirty="0" err="1">
                <a:ea typeface="+mn-ea"/>
                <a:cs typeface="+mn-cs"/>
              </a:rPr>
              <a:t>SnappingControls</a:t>
            </a:r>
            <a:endParaRPr lang="en-US" sz="2400" dirty="0">
              <a:ea typeface="+mn-ea"/>
              <a:cs typeface="+mn-cs"/>
            </a:endParaRPr>
          </a:p>
        </p:txBody>
      </p:sp>
      <p:sp>
        <p:nvSpPr>
          <p:cNvPr id="39" name="TextBox 38">
            <a:extLst>
              <a:ext uri="{FF2B5EF4-FFF2-40B4-BE49-F238E27FC236}">
                <a16:creationId xmlns:a16="http://schemas.microsoft.com/office/drawing/2014/main" id="{6BB6006E-2C6D-9749-8899-F8DDE9ACCFDC}"/>
              </a:ext>
            </a:extLst>
          </p:cNvPr>
          <p:cNvSpPr txBox="1"/>
          <p:nvPr/>
        </p:nvSpPr>
        <p:spPr>
          <a:xfrm>
            <a:off x="6605289" y="4284878"/>
            <a:ext cx="2014151" cy="469557"/>
          </a:xfrm>
          <a:prstGeom prst="rect">
            <a:avLst/>
          </a:prstGeom>
          <a:noFill/>
          <a:effectLst/>
        </p:spPr>
        <p:txBody>
          <a:bodyPr wrap="square" lIns="0" tIns="0" rIns="0" bIns="0" rtlCol="0" anchor="ctr" anchorCtr="1">
            <a:noAutofit/>
          </a:bodyPr>
          <a:lstStyle/>
          <a:p>
            <a:pPr algn="l" eaLnBrk="0" hangingPunct="0"/>
            <a:r>
              <a:rPr lang="en-US" sz="2400" dirty="0">
                <a:ea typeface="+mn-ea"/>
                <a:cs typeface="+mn-cs"/>
              </a:rPr>
              <a:t>Attachments</a:t>
            </a:r>
          </a:p>
        </p:txBody>
      </p:sp>
      <p:sp>
        <p:nvSpPr>
          <p:cNvPr id="40" name="TextBox 39">
            <a:extLst>
              <a:ext uri="{FF2B5EF4-FFF2-40B4-BE49-F238E27FC236}">
                <a16:creationId xmlns:a16="http://schemas.microsoft.com/office/drawing/2014/main" id="{A0607FF0-D1C5-7746-93F8-4995DC2D0F21}"/>
              </a:ext>
            </a:extLst>
          </p:cNvPr>
          <p:cNvSpPr txBox="1"/>
          <p:nvPr/>
        </p:nvSpPr>
        <p:spPr>
          <a:xfrm>
            <a:off x="2050909" y="4021901"/>
            <a:ext cx="2834670" cy="469557"/>
          </a:xfrm>
          <a:prstGeom prst="rect">
            <a:avLst/>
          </a:prstGeom>
          <a:noFill/>
          <a:effectLst/>
        </p:spPr>
        <p:txBody>
          <a:bodyPr wrap="square" lIns="0" tIns="0" rIns="0" bIns="0" rtlCol="0" anchor="ctr" anchorCtr="1">
            <a:noAutofit/>
          </a:bodyPr>
          <a:lstStyle/>
          <a:p>
            <a:pPr eaLnBrk="0" hangingPunct="0"/>
            <a:r>
              <a:rPr lang="en-US" sz="2400" dirty="0">
                <a:solidFill>
                  <a:srgbClr val="00EC86"/>
                </a:solidFill>
              </a:rPr>
              <a:t>New at 4.23</a:t>
            </a:r>
            <a:endParaRPr lang="en-US" sz="2400" dirty="0">
              <a:ea typeface="+mn-ea"/>
              <a:cs typeface="+mn-cs"/>
            </a:endParaRPr>
          </a:p>
        </p:txBody>
      </p:sp>
      <p:sp>
        <p:nvSpPr>
          <p:cNvPr id="41" name="TextBox 40">
            <a:extLst>
              <a:ext uri="{FF2B5EF4-FFF2-40B4-BE49-F238E27FC236}">
                <a16:creationId xmlns:a16="http://schemas.microsoft.com/office/drawing/2014/main" id="{FBCE4BEE-B836-8543-B4A4-4D8DD1390B35}"/>
              </a:ext>
            </a:extLst>
          </p:cNvPr>
          <p:cNvSpPr txBox="1"/>
          <p:nvPr/>
        </p:nvSpPr>
        <p:spPr>
          <a:xfrm>
            <a:off x="4524685" y="3356566"/>
            <a:ext cx="2014151" cy="469557"/>
          </a:xfrm>
          <a:prstGeom prst="rect">
            <a:avLst/>
          </a:prstGeom>
          <a:noFill/>
          <a:effectLst/>
        </p:spPr>
        <p:txBody>
          <a:bodyPr wrap="square" lIns="0" tIns="0" rIns="0" bIns="0" rtlCol="0" anchor="ctr" anchorCtr="1">
            <a:noAutofit/>
          </a:bodyPr>
          <a:lstStyle/>
          <a:p>
            <a:pPr algn="l" eaLnBrk="0" hangingPunct="0"/>
            <a:r>
              <a:rPr lang="en-US" sz="2800" b="1" dirty="0">
                <a:ea typeface="+mn-ea"/>
                <a:cs typeface="+mn-cs"/>
              </a:rPr>
              <a:t>Editor</a:t>
            </a:r>
          </a:p>
        </p:txBody>
      </p:sp>
      <p:sp>
        <p:nvSpPr>
          <p:cNvPr id="42" name="Rounded Rectangle 41">
            <a:extLst>
              <a:ext uri="{FF2B5EF4-FFF2-40B4-BE49-F238E27FC236}">
                <a16:creationId xmlns:a16="http://schemas.microsoft.com/office/drawing/2014/main" id="{8D552AAE-BBAE-AB46-9DDF-F207971703BD}"/>
              </a:ext>
            </a:extLst>
          </p:cNvPr>
          <p:cNvSpPr/>
          <p:nvPr/>
        </p:nvSpPr>
        <p:spPr bwMode="auto">
          <a:xfrm>
            <a:off x="7758949" y="690086"/>
            <a:ext cx="2445758" cy="644093"/>
          </a:xfrm>
          <a:prstGeom prst="roundRect">
            <a:avLst/>
          </a:prstGeom>
          <a:no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43" name="TextBox 42">
            <a:extLst>
              <a:ext uri="{FF2B5EF4-FFF2-40B4-BE49-F238E27FC236}">
                <a16:creationId xmlns:a16="http://schemas.microsoft.com/office/drawing/2014/main" id="{CBE4F6E9-CF75-8740-85F4-DEEB50D502F8}"/>
              </a:ext>
            </a:extLst>
          </p:cNvPr>
          <p:cNvSpPr txBox="1"/>
          <p:nvPr/>
        </p:nvSpPr>
        <p:spPr>
          <a:xfrm>
            <a:off x="7868306" y="765496"/>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FeatureTable</a:t>
            </a:r>
            <a:endParaRPr lang="en-US" sz="2100" dirty="0">
              <a:ea typeface="+mn-ea"/>
              <a:cs typeface="+mn-cs"/>
            </a:endParaRPr>
          </a:p>
        </p:txBody>
      </p:sp>
    </p:spTree>
    <p:extLst>
      <p:ext uri="{BB962C8B-B14F-4D97-AF65-F5344CB8AC3E}">
        <p14:creationId xmlns:p14="http://schemas.microsoft.com/office/powerpoint/2010/main" val="37090965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4.23 Editor had a make over</a:t>
            </a:r>
          </a:p>
        </p:txBody>
      </p:sp>
      <p:sp>
        <p:nvSpPr>
          <p:cNvPr id="9" name="Content Placeholder 17">
            <a:extLst>
              <a:ext uri="{FF2B5EF4-FFF2-40B4-BE49-F238E27FC236}">
                <a16:creationId xmlns:a16="http://schemas.microsoft.com/office/drawing/2014/main" id="{D58F0127-DDAE-AE40-89D8-7A293E2738B4}"/>
              </a:ext>
            </a:extLst>
          </p:cNvPr>
          <p:cNvSpPr>
            <a:spLocks noGrp="1"/>
          </p:cNvSpPr>
          <p:nvPr>
            <p:ph sz="quarter" idx="12"/>
          </p:nvPr>
        </p:nvSpPr>
        <p:spPr>
          <a:xfrm>
            <a:off x="833293" y="1569155"/>
            <a:ext cx="10369296" cy="2786723"/>
          </a:xfrm>
        </p:spPr>
        <p:txBody>
          <a:bodyPr/>
          <a:lstStyle/>
          <a:p>
            <a:pPr>
              <a:buClr>
                <a:srgbClr val="00EC86"/>
              </a:buClr>
            </a:pPr>
            <a:r>
              <a:rPr lang="en-US" dirty="0"/>
              <a:t>Editor refactored at 4.23</a:t>
            </a:r>
          </a:p>
          <a:p>
            <a:pPr lvl="1">
              <a:buClr>
                <a:srgbClr val="00EC86"/>
              </a:buClr>
            </a:pPr>
            <a:r>
              <a:rPr lang="en-US" dirty="0"/>
              <a:t>One initial panel that consolidates both the create and update workflows.</a:t>
            </a:r>
          </a:p>
          <a:p>
            <a:pPr lvl="1">
              <a:buClr>
                <a:srgbClr val="00EC86"/>
              </a:buClr>
            </a:pPr>
            <a:r>
              <a:rPr lang="en-US" dirty="0"/>
              <a:t>Continuous (batch) editing for create workflow</a:t>
            </a:r>
          </a:p>
          <a:p>
            <a:pPr lvl="1">
              <a:buClr>
                <a:srgbClr val="00EC86"/>
              </a:buClr>
            </a:pPr>
            <a:r>
              <a:rPr lang="en-US" dirty="0"/>
              <a:t>Integrated snapping controls UI</a:t>
            </a:r>
          </a:p>
          <a:p>
            <a:pPr lvl="1">
              <a:buClr>
                <a:srgbClr val="00EC86"/>
              </a:buClr>
            </a:pPr>
            <a:endParaRPr lang="en-US" dirty="0"/>
          </a:p>
          <a:p>
            <a:pPr lvl="1">
              <a:buClr>
                <a:srgbClr val="00EC86"/>
              </a:buClr>
            </a:pPr>
            <a:r>
              <a:rPr lang="en-US" sz="2000" dirty="0"/>
              <a:t>Additional Editor updates  expected in future releases</a:t>
            </a:r>
          </a:p>
          <a:p>
            <a:pPr marL="0" indent="0">
              <a:buClr>
                <a:srgbClr val="00EC86"/>
              </a:buClr>
              <a:buNone/>
            </a:pPr>
            <a:endParaRPr lang="en-US" b="0" dirty="0"/>
          </a:p>
        </p:txBody>
      </p:sp>
      <p:pic>
        <p:nvPicPr>
          <p:cNvPr id="2" name="Picture 1">
            <a:extLst>
              <a:ext uri="{FF2B5EF4-FFF2-40B4-BE49-F238E27FC236}">
                <a16:creationId xmlns:a16="http://schemas.microsoft.com/office/drawing/2014/main" id="{48818749-2BBE-C545-A4D8-16C94100991B}"/>
              </a:ext>
            </a:extLst>
          </p:cNvPr>
          <p:cNvPicPr>
            <a:picLocks noChangeAspect="1"/>
          </p:cNvPicPr>
          <p:nvPr/>
        </p:nvPicPr>
        <p:blipFill>
          <a:blip r:embed="rId4"/>
          <a:stretch>
            <a:fillRect/>
          </a:stretch>
        </p:blipFill>
        <p:spPr>
          <a:xfrm>
            <a:off x="1249630" y="4373179"/>
            <a:ext cx="3489174" cy="2122117"/>
          </a:xfrm>
          <a:prstGeom prst="rect">
            <a:avLst/>
          </a:prstGeom>
        </p:spPr>
      </p:pic>
      <p:cxnSp>
        <p:nvCxnSpPr>
          <p:cNvPr id="4" name="Straight Arrow Connector 3">
            <a:extLst>
              <a:ext uri="{FF2B5EF4-FFF2-40B4-BE49-F238E27FC236}">
                <a16:creationId xmlns:a16="http://schemas.microsoft.com/office/drawing/2014/main" id="{A7F10E41-4E03-9947-8B75-DA31EBD91126}"/>
              </a:ext>
            </a:extLst>
          </p:cNvPr>
          <p:cNvCxnSpPr/>
          <p:nvPr/>
        </p:nvCxnSpPr>
        <p:spPr bwMode="auto">
          <a:xfrm>
            <a:off x="5452946" y="5104279"/>
            <a:ext cx="947853" cy="0"/>
          </a:xfrm>
          <a:prstGeom prst="straightConnector1">
            <a:avLst/>
          </a:prstGeom>
          <a:noFill/>
          <a:ln w="50800" cap="flat" cmpd="sng" algn="ctr">
            <a:solidFill>
              <a:schemeClr val="accent1"/>
            </a:solidFill>
            <a:prstDash val="solid"/>
            <a:round/>
            <a:headEnd type="none" w="med" len="med"/>
            <a:tailEnd type="triangle"/>
          </a:ln>
          <a:effectLst>
            <a:outerShdw blurRad="25400" algn="ctr" rotWithShape="0">
              <a:schemeClr val="accent4">
                <a:lumMod val="20000"/>
                <a:lumOff val="80000"/>
                <a:alpha val="41000"/>
              </a:schemeClr>
            </a:outerShdw>
          </a:effectLst>
        </p:spPr>
      </p:cxnSp>
      <p:pic>
        <p:nvPicPr>
          <p:cNvPr id="5" name="Picture 4">
            <a:extLst>
              <a:ext uri="{FF2B5EF4-FFF2-40B4-BE49-F238E27FC236}">
                <a16:creationId xmlns:a16="http://schemas.microsoft.com/office/drawing/2014/main" id="{9E93B772-084C-BB4F-ADC4-DA157CA4D10E}"/>
              </a:ext>
            </a:extLst>
          </p:cNvPr>
          <p:cNvPicPr>
            <a:picLocks noChangeAspect="1"/>
          </p:cNvPicPr>
          <p:nvPr/>
        </p:nvPicPr>
        <p:blipFill>
          <a:blip r:embed="rId5"/>
          <a:stretch>
            <a:fillRect/>
          </a:stretch>
        </p:blipFill>
        <p:spPr>
          <a:xfrm>
            <a:off x="7453198" y="2999028"/>
            <a:ext cx="2450016" cy="3406689"/>
          </a:xfrm>
          <a:prstGeom prst="rect">
            <a:avLst/>
          </a:prstGeom>
        </p:spPr>
      </p:pic>
    </p:spTree>
    <p:extLst>
      <p:ext uri="{BB962C8B-B14F-4D97-AF65-F5344CB8AC3E}">
        <p14:creationId xmlns:p14="http://schemas.microsoft.com/office/powerpoint/2010/main" val="179992345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6976871" y="2963663"/>
            <a:ext cx="4527741" cy="553998"/>
          </a:xfrm>
        </p:spPr>
        <p:txBody>
          <a:bodyPr/>
          <a:lstStyle/>
          <a:p>
            <a:r>
              <a:rPr lang="en-US" sz="3600" dirty="0"/>
              <a:t>Editor</a:t>
            </a:r>
          </a:p>
        </p:txBody>
      </p:sp>
      <p:sp>
        <p:nvSpPr>
          <p:cNvPr id="8" name="Text Placeholder 5">
            <a:extLst>
              <a:ext uri="{FF2B5EF4-FFF2-40B4-BE49-F238E27FC236}">
                <a16:creationId xmlns:a16="http://schemas.microsoft.com/office/drawing/2014/main" id="{45D0B6FE-9ED6-44B1-934C-D57F97A81A74}"/>
              </a:ext>
            </a:extLst>
          </p:cNvPr>
          <p:cNvSpPr>
            <a:spLocks noGrp="1"/>
          </p:cNvSpPr>
          <p:nvPr>
            <p:ph type="body" idx="1"/>
          </p:nvPr>
        </p:nvSpPr>
        <p:spPr>
          <a:xfrm>
            <a:off x="6976872" y="3549028"/>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Widget used </a:t>
            </a:r>
            <a:r>
              <a:rPr lang="en-US" sz="1800" dirty="0">
                <a:solidFill>
                  <a:srgbClr val="00EC86"/>
                </a:solidFill>
                <a:latin typeface="Arial"/>
                <a:ea typeface="ＭＳ Ｐゴシック"/>
              </a:rPr>
              <a:t>as-is (</a:t>
            </a:r>
            <a:r>
              <a:rPr lang="en-US" sz="1800" dirty="0" err="1">
                <a:solidFill>
                  <a:srgbClr val="00EC86"/>
                </a:solidFill>
                <a:latin typeface="Arial"/>
                <a:ea typeface="ＭＳ Ｐゴシック"/>
              </a:rPr>
              <a:t>ie</a:t>
            </a:r>
            <a:r>
              <a:rPr lang="en-US" sz="1800" dirty="0">
                <a:solidFill>
                  <a:srgbClr val="00EC86"/>
                </a:solidFill>
                <a:latin typeface="Arial"/>
                <a:ea typeface="ＭＳ Ｐゴシック"/>
              </a:rPr>
              <a:t>. no configuration)</a:t>
            </a:r>
            <a:endParaRPr kumimoji="0" lang="en-US" sz="1800" b="0" i="0" u="none" strike="noStrike" kern="1200" cap="none" spc="0" normalizeH="0" baseline="0" noProof="0" dirty="0">
              <a:ln>
                <a:noFill/>
              </a:ln>
              <a:solidFill>
                <a:srgbClr val="00EC86"/>
              </a:solidFill>
              <a:effectLst/>
              <a:uLnTx/>
              <a:uFillTx/>
              <a:latin typeface="Arial"/>
              <a:ea typeface="ＭＳ Ｐゴシック"/>
              <a:cs typeface="Arial"/>
            </a:endParaRPr>
          </a:p>
        </p:txBody>
      </p:sp>
      <p:pic>
        <p:nvPicPr>
          <p:cNvPr id="3" name="Picture 2">
            <a:extLst>
              <a:ext uri="{FF2B5EF4-FFF2-40B4-BE49-F238E27FC236}">
                <a16:creationId xmlns:a16="http://schemas.microsoft.com/office/drawing/2014/main" id="{912A480F-4B41-EE46-9D4E-A04641AE6458}"/>
              </a:ext>
            </a:extLst>
          </p:cNvPr>
          <p:cNvPicPr>
            <a:picLocks noChangeAspect="1"/>
          </p:cNvPicPr>
          <p:nvPr/>
        </p:nvPicPr>
        <p:blipFill>
          <a:blip r:embed="rId4"/>
          <a:stretch>
            <a:fillRect/>
          </a:stretch>
        </p:blipFill>
        <p:spPr>
          <a:xfrm>
            <a:off x="925736" y="1625443"/>
            <a:ext cx="5462981" cy="3847170"/>
          </a:xfrm>
          <a:prstGeom prst="rect">
            <a:avLst/>
          </a:prstGeom>
          <a:ln w="50800">
            <a:solidFill>
              <a:schemeClr val="bg1"/>
            </a:solidFill>
          </a:ln>
        </p:spPr>
      </p:pic>
    </p:spTree>
    <p:extLst>
      <p:ext uri="{BB962C8B-B14F-4D97-AF65-F5344CB8AC3E}">
        <p14:creationId xmlns:p14="http://schemas.microsoft.com/office/powerpoint/2010/main" val="128860334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dirty="0"/>
              <a:t>Granular control for editing</a:t>
            </a:r>
            <a:endParaRPr lang="en-US" sz="2800" b="0" dirty="0"/>
          </a:p>
        </p:txBody>
      </p:sp>
      <p:sp>
        <p:nvSpPr>
          <p:cNvPr id="6" name="Content Placeholder 5">
            <a:extLst>
              <a:ext uri="{FF2B5EF4-FFF2-40B4-BE49-F238E27FC236}">
                <a16:creationId xmlns:a16="http://schemas.microsoft.com/office/drawing/2014/main" id="{4087793F-B1E1-8642-84D9-33F76035C903}"/>
              </a:ext>
            </a:extLst>
          </p:cNvPr>
          <p:cNvSpPr>
            <a:spLocks noGrp="1"/>
          </p:cNvSpPr>
          <p:nvPr>
            <p:ph sz="quarter" idx="12"/>
          </p:nvPr>
        </p:nvSpPr>
        <p:spPr>
          <a:xfrm>
            <a:off x="914400" y="2057400"/>
            <a:ext cx="5656521" cy="3427413"/>
          </a:xfrm>
        </p:spPr>
        <p:txBody>
          <a:bodyPr/>
          <a:lstStyle/>
          <a:p>
            <a:r>
              <a:rPr lang="en-US" dirty="0" err="1">
                <a:hlinkClick r:id="rId4"/>
              </a:rPr>
              <a:t>LayerInfos</a:t>
            </a:r>
            <a:r>
              <a:rPr lang="en-US" dirty="0"/>
              <a:t> for layer-specific editing permissions</a:t>
            </a:r>
            <a:endParaRPr lang="en-US" dirty="0">
              <a:hlinkClick r:id="rId5"/>
            </a:endParaRPr>
          </a:p>
          <a:p>
            <a:r>
              <a:rPr lang="en-US" dirty="0">
                <a:hlinkClick r:id="rId5"/>
              </a:rPr>
              <a:t>FormTemplate</a:t>
            </a:r>
            <a:r>
              <a:rPr lang="en-US" dirty="0"/>
              <a:t> provides granular control</a:t>
            </a:r>
          </a:p>
          <a:p>
            <a:pPr lvl="1"/>
            <a:r>
              <a:rPr lang="en-US" dirty="0"/>
              <a:t> </a:t>
            </a:r>
            <a:r>
              <a:rPr lang="en-US" dirty="0">
                <a:hlinkClick r:id="rId6"/>
              </a:rPr>
              <a:t>Field type</a:t>
            </a:r>
            <a:endParaRPr lang="en-US" dirty="0"/>
          </a:p>
          <a:p>
            <a:pPr lvl="2"/>
            <a:r>
              <a:rPr lang="en-US" dirty="0"/>
              <a:t>Grouped or ungrouped</a:t>
            </a:r>
          </a:p>
          <a:p>
            <a:pPr lvl="1"/>
            <a:r>
              <a:rPr lang="en-US" dirty="0"/>
              <a:t> Descriptive text</a:t>
            </a:r>
          </a:p>
          <a:p>
            <a:pPr lvl="2"/>
            <a:r>
              <a:rPr lang="en-US" dirty="0"/>
              <a:t>Hint</a:t>
            </a:r>
          </a:p>
          <a:p>
            <a:pPr lvl="2"/>
            <a:r>
              <a:rPr lang="en-US" dirty="0"/>
              <a:t>Description</a:t>
            </a:r>
          </a:p>
          <a:p>
            <a:pPr lvl="1"/>
            <a:r>
              <a:rPr lang="en-US" dirty="0"/>
              <a:t> </a:t>
            </a:r>
            <a:r>
              <a:rPr lang="en-US" dirty="0">
                <a:hlinkClick r:id="rId7"/>
              </a:rPr>
              <a:t>Input types</a:t>
            </a:r>
            <a:endParaRPr lang="en-US" dirty="0"/>
          </a:p>
          <a:p>
            <a:pPr lvl="1"/>
            <a:r>
              <a:rPr lang="en-US" dirty="0"/>
              <a:t> </a:t>
            </a:r>
            <a:r>
              <a:rPr lang="en-US" dirty="0">
                <a:hlinkClick r:id="rId8"/>
              </a:rPr>
              <a:t>Field expressions</a:t>
            </a:r>
            <a:endParaRPr lang="en-US" dirty="0"/>
          </a:p>
          <a:p>
            <a:endParaRPr lang="en-US" dirty="0"/>
          </a:p>
        </p:txBody>
      </p:sp>
      <p:pic>
        <p:nvPicPr>
          <p:cNvPr id="7" name="Picture 6">
            <a:extLst>
              <a:ext uri="{FF2B5EF4-FFF2-40B4-BE49-F238E27FC236}">
                <a16:creationId xmlns:a16="http://schemas.microsoft.com/office/drawing/2014/main" id="{1058D9AC-E056-914A-AA0E-159AEA22DE87}"/>
              </a:ext>
            </a:extLst>
          </p:cNvPr>
          <p:cNvPicPr>
            <a:picLocks noChangeAspect="1"/>
          </p:cNvPicPr>
          <p:nvPr/>
        </p:nvPicPr>
        <p:blipFill>
          <a:blip r:embed="rId9"/>
          <a:stretch>
            <a:fillRect/>
          </a:stretch>
        </p:blipFill>
        <p:spPr>
          <a:xfrm>
            <a:off x="7104320" y="1244009"/>
            <a:ext cx="3549816" cy="3689940"/>
          </a:xfrm>
          <a:prstGeom prst="rect">
            <a:avLst/>
          </a:prstGeom>
        </p:spPr>
      </p:pic>
    </p:spTree>
    <p:extLst>
      <p:ext uri="{BB962C8B-B14F-4D97-AF65-F5344CB8AC3E}">
        <p14:creationId xmlns:p14="http://schemas.microsoft.com/office/powerpoint/2010/main" val="406239387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ABF5"/>
        </a:solidFill>
        <a:ln w="19050">
          <a:solidFill>
            <a:srgbClr val="FFFFFF">
              <a:alpha val="41961"/>
            </a:srgbClr>
          </a:solidFill>
          <a:miter lim="800000"/>
          <a:headEnd type="none" w="med" len="med"/>
          <a:tailEnd type="none" w="med" len="med"/>
        </a:ln>
        <a:effectLst/>
      </a:spPr>
      <a:bodyPr vert="horz" wrap="square" lIns="0" tIns="0" rIns="0" bIns="0" numCol="1" rtlCol="0" anchor="ctr" anchorCtr="1" compatLnSpc="1">
        <a:prstTxWarp prst="textNoShape">
          <a:avLst/>
        </a:prstTxWarp>
        <a:noAutofit/>
      </a:bodyPr>
      <a:lstStyle>
        <a:defPPr algn="ctr" eaLnBrk="0" fontAlgn="base" hangingPunct="0">
          <a:spcBef>
            <a:spcPct val="0"/>
          </a:spcBef>
          <a:spcAft>
            <a:spcPct val="0"/>
          </a:spcAft>
          <a:defRPr sz="1400" dirty="0">
            <a:solidFill>
              <a:prstClr val="white"/>
            </a:solidFill>
          </a:defRPr>
        </a:defPPr>
      </a:lstStyle>
      <a:style>
        <a:lnRef idx="1">
          <a:schemeClr val="accent1"/>
        </a:lnRef>
        <a:fillRef idx="3">
          <a:schemeClr val="accent1"/>
        </a:fillRef>
        <a:effectRef idx="2">
          <a:schemeClr val="accent1"/>
        </a:effectRef>
        <a:fontRef idx="minor">
          <a:schemeClr val="lt1"/>
        </a:fontRef>
      </a:style>
    </a:spDef>
    <a:lnDef>
      <a:spPr bwMode="auto">
        <a:noFill/>
        <a:ln w="50800" cap="flat" cmpd="sng" algn="ctr">
          <a:solidFill>
            <a:srgbClr val="00B0F0"/>
          </a:solidFill>
          <a:prstDash val="solid"/>
          <a:round/>
          <a:headEnd type="none" w="med" len="med"/>
          <a:tailEnd type="none"/>
        </a:ln>
        <a:effectLst>
          <a:outerShdw blurRad="25400" algn="ctr" rotWithShape="0">
            <a:schemeClr val="accent4">
              <a:lumMod val="20000"/>
              <a:lumOff val="80000"/>
              <a:alpha val="41000"/>
            </a:schemeClr>
          </a:outerShdw>
        </a:effectLst>
      </a:spPr>
      <a:bodyPr/>
      <a:lstStyle/>
    </a:lnDef>
    <a:txDef>
      <a:spPr>
        <a:noFill/>
        <a:effectLst/>
      </a:spPr>
      <a:bodyPr wrap="none" lIns="0" tIns="0" rIns="0" bIns="0" rtlCol="0">
        <a:noAutofit/>
      </a:bodyPr>
      <a:lstStyle>
        <a:defPPr algn="l" eaLnBrk="0" hangingPunct="0">
          <a:defRPr sz="1400" dirty="0" err="1" smtClean="0">
            <a:ea typeface="+mn-ea"/>
            <a:cs typeface="+mn-cs"/>
          </a:defRPr>
        </a:defPPr>
      </a:lstStyle>
    </a:txDef>
  </a:objectDefaults>
  <a:extraClrSchemeLst/>
  <a:extLst>
    <a:ext uri="{05A4C25C-085E-4340-85A3-A5531E510DB2}">
      <thm15:themeFamily xmlns:thm15="http://schemas.microsoft.com/office/thememl/2012/main" name="dev-summit-2022-ppt-template-updated-0122" id="{74E80B15-0ACE-8C4D-A980-C626E2B85541}" vid="{2DB75426-E831-3442-9C76-3AF2809214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2F19DF-D984-D24D-9D99-C01191070D67}">
  <we:reference id="eabe5385-62b0-465a-932e-5d906dc6f4ba" version="0.0.3.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ct:contentTypeSchema xmlns:ct="http://schemas.microsoft.com/office/2006/metadata/contentType" xmlns:ma="http://schemas.microsoft.com/office/2006/metadata/properties/metaAttributes" ct:_="" ma:_="" ma:contentTypeName="Document" ma:contentTypeID="0x01010076BD1F43217C9D45BE1AB58386F10EAF" ma:contentTypeVersion="13" ma:contentTypeDescription="Create a new document." ma:contentTypeScope="" ma:versionID="e3e4b02a69267562f00cd135a9fc542d">
  <xsd:schema xmlns:xsd="http://www.w3.org/2001/XMLSchema" xmlns:xs="http://www.w3.org/2001/XMLSchema" xmlns:p="http://schemas.microsoft.com/office/2006/metadata/properties" xmlns:ns3="80765ccd-d085-4f8f-9afa-dfda1638beae" xmlns:ns4="c13cbce9-5612-4f48-bd28-012602494252" targetNamespace="http://schemas.microsoft.com/office/2006/metadata/properties" ma:root="true" ma:fieldsID="98d2e0657c4f9f7696623712b4cf4285" ns3:_="" ns4:_="">
    <xsd:import namespace="80765ccd-d085-4f8f-9afa-dfda1638beae"/>
    <xsd:import namespace="c13cbce9-5612-4f48-bd28-0126024942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765ccd-d085-4f8f-9afa-dfda1638be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3cbce9-5612-4f48-bd28-0126024942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0.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2.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4.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1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9.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0.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1.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2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4.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7.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9.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0.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1.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6.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1.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3.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4.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7.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8.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9.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0.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1.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53.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4.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6.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9.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6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6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6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4.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6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8.xml><?xml version="1.0" encoding="utf-8"?>
<ds:datastoreItem xmlns:ds="http://schemas.openxmlformats.org/officeDocument/2006/customXml" ds:itemID="{81E133DB-697E-4C10-B192-8899027B1EC6}">
  <ds:schemaRefs>
    <ds:schemaRef ds:uri="http://schemas.microsoft.com/office/2006/metadata/properties"/>
    <ds:schemaRef ds:uri="http://schemas.microsoft.com/office/2006/documentManagement/types"/>
    <ds:schemaRef ds:uri="http://purl.org/dc/elements/1.1/"/>
    <ds:schemaRef ds:uri="http://purl.org/dc/terms/"/>
    <ds:schemaRef ds:uri="80765ccd-d085-4f8f-9afa-dfda1638beae"/>
    <ds:schemaRef ds:uri="http://www.w3.org/XML/1998/namespace"/>
    <ds:schemaRef ds:uri="http://schemas.microsoft.com/office/infopath/2007/PartnerControls"/>
    <ds:schemaRef ds:uri="http://schemas.openxmlformats.org/package/2006/metadata/core-properties"/>
    <ds:schemaRef ds:uri="c13cbce9-5612-4f48-bd28-012602494252"/>
    <ds:schemaRef ds:uri="http://purl.org/dc/dcmitype/"/>
  </ds:schemaRefs>
</ds:datastoreItem>
</file>

<file path=customXml/itemProps7.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9.xml><?xml version="1.0" encoding="utf-8"?>
<ds:datastoreItem xmlns:ds="http://schemas.openxmlformats.org/officeDocument/2006/customXml" ds:itemID="{175231B3-1562-438D-8FC4-D9F3AC0A7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765ccd-d085-4f8f-9afa-dfda1638beae"/>
    <ds:schemaRef ds:uri="c13cbce9-5612-4f48-bd28-0126024942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emplate>ds2022-template</Template>
  <TotalTime>3622</TotalTime>
  <Words>674</Words>
  <Application>Microsoft Macintosh PowerPoint</Application>
  <PresentationFormat>Widescreen</PresentationFormat>
  <Paragraphs>164</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Lucida Grande</vt:lpstr>
      <vt:lpstr>Esri_Corporate_Template-Dark</vt:lpstr>
      <vt:lpstr>ArcGIS API for JavaScript: Web Editing in 2D </vt:lpstr>
      <vt:lpstr>Thank you for joining us.  Please feel free to ask questions throughout the session here.  We will answer live and Sli.do questions during our Q&amp;A.  If we’re unable to answer your question, we’ll do our best to answer them in Sli.do during the conference or follow up directly if you provide your name.  If you will be sharing a list of questions and answers elsewhere, too, please note that at this time. </vt:lpstr>
      <vt:lpstr>Agenda</vt:lpstr>
      <vt:lpstr>Enable editing on a feature service</vt:lpstr>
      <vt:lpstr>JavaScript API editing basics</vt:lpstr>
      <vt:lpstr>Configurable widgets</vt:lpstr>
      <vt:lpstr>4.23 Editor had a make over</vt:lpstr>
      <vt:lpstr>Editor</vt:lpstr>
      <vt:lpstr>Granular control for editing</vt:lpstr>
      <vt:lpstr>Editor </vt:lpstr>
      <vt:lpstr>Webmap forms</vt:lpstr>
      <vt:lpstr>Editor</vt:lpstr>
      <vt:lpstr>Contingent Values Support</vt:lpstr>
      <vt:lpstr>Contingent Values</vt:lpstr>
      <vt:lpstr>Contingent Values in the JavaScript API</vt:lpstr>
      <vt:lpstr>Contingent Values Validation</vt:lpstr>
      <vt:lpstr>Sketch</vt:lpstr>
      <vt:lpstr>Snapping (self and feature)</vt:lpstr>
      <vt:lpstr>Snapping (continued…)</vt:lpstr>
      <vt:lpstr>Snapping (continued…)</vt:lpstr>
      <vt:lpstr>Snapping (Let us show some code)</vt:lpstr>
      <vt:lpstr>Snapping with SketchViewModel and SnappingControls</vt:lpstr>
      <vt:lpstr>Custom Sketch tools</vt:lpstr>
      <vt:lpstr>Sketch &amp; Editor: Improvements to selection and highlight</vt:lpstr>
      <vt:lpstr>Selection &amp; Highlight</vt:lpstr>
      <vt:lpstr>Questions?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Richie Carmichael</dc:creator>
  <cp:lastModifiedBy>Heather Gonzago</cp:lastModifiedBy>
  <cp:revision>76</cp:revision>
  <cp:lastPrinted>2021-08-10T23:54:02Z</cp:lastPrinted>
  <dcterms:created xsi:type="dcterms:W3CDTF">2022-02-23T19:55:28Z</dcterms:created>
  <dcterms:modified xsi:type="dcterms:W3CDTF">2022-03-09T02:37:08Z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0x01010076BD1F43217C9D45BE1AB58386F10EAF</vt:lpwstr>
  </property>
  <property fmtid="{D5CDD505-2E9C-101B-9397-08002B2CF9AE}" pid="3" name="Order">
    <vt:r8>898000</vt:r8>
  </property>
  <property fmtid="{D5CDD505-2E9C-101B-9397-08002B2CF9AE}" pid="4" name="ComplianceAssetId">
    <vt:lpwstr/>
  </property>
  <property fmtid="{D5CDD505-2E9C-101B-9397-08002B2CF9AE}" pid="5" name="TemplateUrl">
    <vt:lpwstr/>
  </property>
  <property fmtid="{D5CDD505-2E9C-101B-9397-08002B2CF9AE}" pid="6" name="xd_Signature">
    <vt:bool>false</vt:bool>
  </property>
  <property fmtid="{D5CDD505-2E9C-101B-9397-08002B2CF9AE}" pid="7" name="xd_ProgID">
    <vt:lpwstr/>
  </property>
</Properties>
</file>